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91" r:id="rId1"/>
  </p:sldMasterIdLst>
  <p:notesMasterIdLst>
    <p:notesMasterId r:id="rId31"/>
  </p:notesMasterIdLst>
  <p:handoutMasterIdLst>
    <p:handoutMasterId r:id="rId32"/>
  </p:handoutMasterIdLst>
  <p:sldIdLst>
    <p:sldId id="259" r:id="rId2"/>
    <p:sldId id="260" r:id="rId3"/>
    <p:sldId id="261" r:id="rId4"/>
    <p:sldId id="263" r:id="rId5"/>
    <p:sldId id="264" r:id="rId6"/>
    <p:sldId id="265" r:id="rId7"/>
    <p:sldId id="266" r:id="rId8"/>
    <p:sldId id="267" r:id="rId9"/>
    <p:sldId id="268" r:id="rId10"/>
    <p:sldId id="291" r:id="rId11"/>
    <p:sldId id="294" r:id="rId12"/>
    <p:sldId id="292" r:id="rId13"/>
    <p:sldId id="269" r:id="rId14"/>
    <p:sldId id="270" r:id="rId15"/>
    <p:sldId id="289" r:id="rId16"/>
    <p:sldId id="271" r:id="rId17"/>
    <p:sldId id="284" r:id="rId18"/>
    <p:sldId id="285" r:id="rId19"/>
    <p:sldId id="272" r:id="rId20"/>
    <p:sldId id="273" r:id="rId21"/>
    <p:sldId id="287" r:id="rId22"/>
    <p:sldId id="274" r:id="rId23"/>
    <p:sldId id="275" r:id="rId24"/>
    <p:sldId id="295" r:id="rId25"/>
    <p:sldId id="276" r:id="rId26"/>
    <p:sldId id="277" r:id="rId27"/>
    <p:sldId id="278" r:id="rId28"/>
    <p:sldId id="281" r:id="rId29"/>
    <p:sldId id="290" r:id="rId30"/>
  </p:sldIdLst>
  <p:sldSz cx="9144000" cy="5143500" type="screen16x9"/>
  <p:notesSz cx="7010400" cy="9296400"/>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30" autoAdjust="0"/>
    <p:restoredTop sz="87621" autoAdjust="0"/>
  </p:normalViewPr>
  <p:slideViewPr>
    <p:cSldViewPr>
      <p:cViewPr>
        <p:scale>
          <a:sx n="73" d="100"/>
          <a:sy n="73" d="100"/>
        </p:scale>
        <p:origin x="-1188" y="-29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66064BE2-B5A4-4CE5-B23A-23BC5A6980FE}" type="datetimeFigureOut">
              <a:rPr lang="en-US" smtClean="0"/>
              <a:t>10/9/2013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4A2A27BE-CF7C-4F11-91C7-C009AF123D18}" type="slidenum">
              <a:rPr lang="en-US" smtClean="0"/>
              <a:t>‹#›</a:t>
            </a:fld>
            <a:endParaRPr lang="en-US"/>
          </a:p>
        </p:txBody>
      </p:sp>
    </p:spTree>
    <p:extLst>
      <p:ext uri="{BB962C8B-B14F-4D97-AF65-F5344CB8AC3E}">
        <p14:creationId xmlns:p14="http://schemas.microsoft.com/office/powerpoint/2010/main" val="37826823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extLst/>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extLst/>
          </a:lstStyle>
          <a:p>
            <a:fld id="{A8ADFD5B-A66C-449C-B6E8-FB716D07777D}" type="datetimeFigureOut">
              <a:rPr lang="en-US" smtClean="0"/>
              <a:pPr/>
              <a:t>10/9/2013</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5" tIns="46587" rIns="93175" bIns="46587" rtlCol="0" anchor="ctr"/>
          <a:lstStyle>
            <a:extLst/>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normAutofit/>
          </a:bodyPr>
          <a:lstStyle>
            <a:extLst/>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extLst/>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extLst/>
          </a:lstStyle>
          <a:p>
            <a:fld id="{CA5D3BF3-D352-46FC-8343-31F56E6730EA}" type="slidenum">
              <a:rPr lang="en-US" smtClean="0"/>
              <a:pPr/>
              <a:t>‹#›</a:t>
            </a:fld>
            <a:endParaRPr lang="en-US"/>
          </a:p>
        </p:txBody>
      </p:sp>
    </p:spTree>
    <p:extLst>
      <p:ext uri="{BB962C8B-B14F-4D97-AF65-F5344CB8AC3E}">
        <p14:creationId xmlns:p14="http://schemas.microsoft.com/office/powerpoint/2010/main" val="1313963973"/>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1</a:t>
            </a:fld>
            <a:endParaRPr lang="en-US"/>
          </a:p>
        </p:txBody>
      </p:sp>
    </p:spTree>
    <p:extLst>
      <p:ext uri="{BB962C8B-B14F-4D97-AF65-F5344CB8AC3E}">
        <p14:creationId xmlns:p14="http://schemas.microsoft.com/office/powerpoint/2010/main" val="641523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12</a:t>
            </a:fld>
            <a:endParaRPr lang="en-US"/>
          </a:p>
        </p:txBody>
      </p:sp>
    </p:spTree>
    <p:extLst>
      <p:ext uri="{BB962C8B-B14F-4D97-AF65-F5344CB8AC3E}">
        <p14:creationId xmlns:p14="http://schemas.microsoft.com/office/powerpoint/2010/main" val="894657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028700"/>
            <a:ext cx="8229600" cy="13716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pPr algn="ctr"/>
            <a:fld id="{78951581-17CD-4915-B7B7-3C7203305ADC}" type="datetime1">
              <a:rPr lang="en-US" smtClean="0">
                <a:solidFill>
                  <a:srgbClr val="FFFFFF"/>
                </a:solidFill>
              </a:rPr>
              <a:t>10/9/2013</a:t>
            </a:fld>
            <a:endParaRPr lang="en-US" sz="2000" dirty="0">
              <a:solidFill>
                <a:srgbClr val="FFFFFF"/>
              </a:solidFill>
            </a:endParaRPr>
          </a:p>
        </p:txBody>
      </p:sp>
      <p:sp>
        <p:nvSpPr>
          <p:cNvPr id="17" name="Footer Placeholder 16"/>
          <p:cNvSpPr>
            <a:spLocks noGrp="1"/>
          </p:cNvSpPr>
          <p:nvPr>
            <p:ph type="ftr" sz="quarter" idx="11"/>
          </p:nvPr>
        </p:nvSpPr>
        <p:spPr/>
        <p:txBody>
          <a:bodyPr/>
          <a:lstStyle/>
          <a:p>
            <a:pPr algn="r"/>
            <a:endParaRPr lang="en-US" dirty="0">
              <a:solidFill>
                <a:schemeClr val="tx2"/>
              </a:solidFill>
            </a:endParaRPr>
          </a:p>
        </p:txBody>
      </p:sp>
      <p:sp>
        <p:nvSpPr>
          <p:cNvPr id="29" name="Slide Number Placeholder 28"/>
          <p:cNvSpPr>
            <a:spLocks noGrp="1"/>
          </p:cNvSpPr>
          <p:nvPr>
            <p:ph type="sldNum" sz="quarter" idx="12"/>
          </p:nvPr>
        </p:nvSpPr>
        <p:spPr/>
        <p:txBody>
          <a:bodyPr/>
          <a:lstStyle/>
          <a:p>
            <a:fld id="{8F82E0A0-C266-4798-8C8F-B9F91E9DA37E}" type="slidenum">
              <a:rPr lang="en-US" smtClean="0">
                <a:solidFill>
                  <a:schemeClr val="tx2"/>
                </a:solidFill>
              </a:rPr>
              <a:pPr/>
              <a:t>‹#›</a:t>
            </a:fld>
            <a:endParaRPr lang="en-US" dirty="0">
              <a:solidFill>
                <a:schemeClr val="tx2"/>
              </a:solidFill>
            </a:endParaRPr>
          </a:p>
        </p:txBody>
      </p:sp>
      <p:sp>
        <p:nvSpPr>
          <p:cNvPr id="9" name="Subtitle 8"/>
          <p:cNvSpPr>
            <a:spLocks noGrp="1"/>
          </p:cNvSpPr>
          <p:nvPr>
            <p:ph type="subTitle" idx="1"/>
          </p:nvPr>
        </p:nvSpPr>
        <p:spPr>
          <a:xfrm>
            <a:off x="1371600" y="2498774"/>
            <a:ext cx="6400800" cy="131445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22D54E3-04C0-4D88-8699-94DC73867014}" type="datetime1">
              <a:rPr lang="en-US" smtClean="0"/>
              <a:t>10/9/2013</a:t>
            </a:fld>
            <a:endParaRPr lang="en-US" sz="1400" dirty="0">
              <a:solidFill>
                <a:schemeClr val="tx2"/>
              </a:solidFill>
            </a:endParaRPr>
          </a:p>
        </p:txBody>
      </p:sp>
      <p:sp>
        <p:nvSpPr>
          <p:cNvPr id="5" name="Footer Placeholder 4"/>
          <p:cNvSpPr>
            <a:spLocks noGrp="1"/>
          </p:cNvSpPr>
          <p:nvPr>
            <p:ph type="ftr" sz="quarter" idx="11"/>
          </p:nvPr>
        </p:nvSpPr>
        <p:spPr/>
        <p:txBody>
          <a:bodyPr/>
          <a:lstStyle/>
          <a:p>
            <a:pPr algn="r"/>
            <a:endParaRPr lang="en-US" sz="1400" dirty="0">
              <a:solidFill>
                <a:schemeClr val="tx2"/>
              </a:solidFill>
            </a:endParaRPr>
          </a:p>
        </p:txBody>
      </p:sp>
      <p:sp>
        <p:nvSpPr>
          <p:cNvPr id="6" name="Slide Number Placeholder 5"/>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a:t>
            </a:fld>
            <a:endParaRPr lang="en-US" sz="1400" b="1" dirty="0">
              <a:solidFill>
                <a:srgbClr val="FFFFFF"/>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A3E7D96-0B09-4D86-951E-F05BC93E3771}" type="datetime1">
              <a:rPr lang="en-US" smtClean="0"/>
              <a:t>10/9/2013</a:t>
            </a:fld>
            <a:endParaRPr lang="en-US" sz="1400" dirty="0">
              <a:solidFill>
                <a:schemeClr val="tx2"/>
              </a:solidFill>
            </a:endParaRPr>
          </a:p>
        </p:txBody>
      </p:sp>
      <p:sp>
        <p:nvSpPr>
          <p:cNvPr id="5" name="Footer Placeholder 4"/>
          <p:cNvSpPr>
            <a:spLocks noGrp="1"/>
          </p:cNvSpPr>
          <p:nvPr>
            <p:ph type="ftr" sz="quarter" idx="11"/>
          </p:nvPr>
        </p:nvSpPr>
        <p:spPr/>
        <p:txBody>
          <a:bodyPr/>
          <a:lstStyle/>
          <a:p>
            <a:pPr algn="r"/>
            <a:endParaRPr lang="en-US" sz="1400" dirty="0">
              <a:solidFill>
                <a:schemeClr val="tx2"/>
              </a:solidFill>
            </a:endParaRPr>
          </a:p>
        </p:txBody>
      </p:sp>
      <p:sp>
        <p:nvSpPr>
          <p:cNvPr id="6" name="Slide Number Placeholder 5"/>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a:t>
            </a:fld>
            <a:endParaRPr lang="en-US" sz="1400" b="1" dirty="0">
              <a:solidFill>
                <a:srgbClr val="FFFFFF"/>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63F0FA6-7664-4F67-B841-1559C7B988D7}" type="datetime1">
              <a:rPr lang="en-US" smtClean="0"/>
              <a:t>10/9/2013</a:t>
            </a:fld>
            <a:endParaRPr lang="en-US" sz="1400" dirty="0">
              <a:solidFill>
                <a:schemeClr val="tx2"/>
              </a:solidFill>
            </a:endParaRPr>
          </a:p>
        </p:txBody>
      </p:sp>
      <p:sp>
        <p:nvSpPr>
          <p:cNvPr id="5" name="Footer Placeholder 4"/>
          <p:cNvSpPr>
            <a:spLocks noGrp="1"/>
          </p:cNvSpPr>
          <p:nvPr>
            <p:ph type="ftr" sz="quarter" idx="11"/>
          </p:nvPr>
        </p:nvSpPr>
        <p:spPr/>
        <p:txBody>
          <a:bodyPr/>
          <a:lstStyle/>
          <a:p>
            <a:pPr algn="r"/>
            <a:endParaRPr lang="en-US" sz="1400" dirty="0">
              <a:solidFill>
                <a:schemeClr val="tx2"/>
              </a:solidFill>
            </a:endParaRPr>
          </a:p>
        </p:txBody>
      </p:sp>
      <p:sp>
        <p:nvSpPr>
          <p:cNvPr id="6" name="Slide Number Placeholder 5"/>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a:t>
            </a:fld>
            <a:endParaRPr lang="en-US" sz="1400" b="1" dirty="0">
              <a:solidFill>
                <a:srgbClr val="FFFFFF"/>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457200"/>
            <a:ext cx="7086600" cy="13716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1880840"/>
            <a:ext cx="7086600" cy="113228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1CAAF23-B1DE-46AF-8309-C74A3030B6F3}" type="datetime1">
              <a:rPr lang="en-US" smtClean="0"/>
              <a:t>10/9/2013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4812507"/>
            <a:ext cx="762000" cy="273844"/>
          </a:xfrm>
        </p:spPr>
        <p:txBody>
          <a:bodyPr/>
          <a:lstStyle/>
          <a:p>
            <a:pPr algn="ctr"/>
            <a:fld id="{8F82E0A0-C266-4798-8C8F-B9F91E9DA37E}" type="slidenum">
              <a:rPr lang="en-US" sz="2400" b="1" smtClean="0">
                <a:solidFill>
                  <a:srgbClr val="FFFFFF"/>
                </a:solidFill>
              </a:rPr>
              <a:pPr algn="ctr"/>
              <a:t>‹#›</a:t>
            </a:fld>
            <a:endParaRPr lang="en-US" sz="2400" dirty="0">
              <a:solidFill>
                <a:srgbClr val="FFFFFF"/>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200151"/>
            <a:ext cx="4038600" cy="3394472"/>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200151"/>
            <a:ext cx="4038600" cy="3394472"/>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498D8D6-689E-4A95-9C3D-0D4C05FAD87B}" type="datetime1">
              <a:rPr lang="en-US" smtClean="0"/>
              <a:t>10/9/2013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8229600" cy="85725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151335"/>
            <a:ext cx="4040188" cy="563165"/>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1151335"/>
            <a:ext cx="4041775" cy="563165"/>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71651"/>
            <a:ext cx="4040188" cy="2822972"/>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1771651"/>
            <a:ext cx="4041775" cy="2822972"/>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DCC9D1A-860C-4E27-9760-F846A4B6B13A}" type="datetime1">
              <a:rPr lang="en-US" smtClean="0"/>
              <a:t>10/9/2013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C34E9FA-EC48-4A93-8B23-28E360178447}" type="datetime1">
              <a:rPr lang="en-US" smtClean="0"/>
              <a:t>10/9/2013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F7CB7D-F184-43C7-B6FD-03D728E1BBFF}" type="slidenum">
              <a:rPr lang="en-US" smtClean="0">
                <a:solidFill>
                  <a:srgbClr val="FFFFFF"/>
                </a:solidFill>
              </a:rPr>
              <a:pPr/>
              <a:t>‹#›</a:t>
            </a:fld>
            <a:endParaRPr lang="en-US" dirty="0">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46A43D-A536-4F8A-BA7A-0031880A897D}" type="datetime1">
              <a:rPr lang="en-US" smtClean="0"/>
              <a:t>10/9/2013</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3F7CB7D-F184-43C7-B6FD-03D728E1BBFF}" type="slidenum">
              <a:rPr lang="en-US" smtClean="0">
                <a:solidFill>
                  <a:schemeClr val="tx2"/>
                </a:solidFill>
              </a:rPr>
              <a:pPr/>
              <a:t>‹#›</a:t>
            </a:fld>
            <a:endParaRPr lang="en-US" dirty="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1" y="1143001"/>
            <a:ext cx="3008313" cy="3451622"/>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04788"/>
            <a:ext cx="5111750" cy="4389835"/>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95BDB6E-1579-4900-A99A-FF01934ADAA5}" type="datetime1">
              <a:rPr lang="en-US" smtClean="0"/>
              <a:t>10/9/2013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7CB7D-F184-43C7-B6FD-03D728E1BBFF}" type="slidenum">
              <a:rPr lang="en-US" smtClean="0">
                <a:solidFill>
                  <a:srgbClr val="FFFFFF"/>
                </a:solidFill>
              </a:rPr>
              <a:pPr/>
              <a:t>‹#›</a:t>
            </a:fld>
            <a:endParaRPr lang="en-US" dirty="0">
              <a:solidFill>
                <a:srgbClr val="FFFFFF"/>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
            <a:ext cx="5486400" cy="391716"/>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373981"/>
            <a:ext cx="5486400" cy="29718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875090"/>
            <a:ext cx="5486400" cy="397764"/>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F0F0691-889A-4554-A169-E7504F0286B2}" type="datetime1">
              <a:rPr lang="en-US" smtClean="0"/>
              <a:t>10/9/2013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ctr"/>
            <a:fld id="{8F82E0A0-C266-4798-8C8F-B9F91E9DA37E}" type="slidenum">
              <a:rPr lang="en-US" sz="2800" b="1" smtClean="0">
                <a:solidFill>
                  <a:srgbClr val="FFFFFF"/>
                </a:solidFill>
              </a:rPr>
              <a:pPr algn="ctr"/>
              <a:t>‹#›</a:t>
            </a:fld>
            <a:endParaRPr lang="en-US" sz="2800"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05979"/>
            <a:ext cx="8229600" cy="85725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00150"/>
            <a:ext cx="8229600" cy="353187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4812507"/>
            <a:ext cx="2133600" cy="273844"/>
          </a:xfrm>
          <a:prstGeom prst="rect">
            <a:avLst/>
          </a:prstGeom>
        </p:spPr>
        <p:txBody>
          <a:bodyPr vert="horz" anchor="b"/>
          <a:lstStyle>
            <a:lvl1pPr algn="l" eaLnBrk="1" latinLnBrk="0" hangingPunct="1">
              <a:defRPr kumimoji="0" sz="1200">
                <a:solidFill>
                  <a:schemeClr val="tx1">
                    <a:shade val="50000"/>
                  </a:schemeClr>
                </a:solidFill>
              </a:defRPr>
            </a:lvl1pPr>
          </a:lstStyle>
          <a:p>
            <a:fld id="{CD28E5FD-DF13-440E-B034-7D05D10A4811}" type="datetime1">
              <a:rPr lang="en-US" smtClean="0"/>
              <a:t>10/9/2013</a:t>
            </a:fld>
            <a:endParaRPr lang="en-US" sz="1400" dirty="0">
              <a:solidFill>
                <a:schemeClr val="tx2"/>
              </a:solidFill>
            </a:endParaRPr>
          </a:p>
        </p:txBody>
      </p:sp>
      <p:sp>
        <p:nvSpPr>
          <p:cNvPr id="3" name="Footer Placeholder 2"/>
          <p:cNvSpPr>
            <a:spLocks noGrp="1"/>
          </p:cNvSpPr>
          <p:nvPr>
            <p:ph type="ftr" sz="quarter" idx="3"/>
          </p:nvPr>
        </p:nvSpPr>
        <p:spPr>
          <a:xfrm>
            <a:off x="3124200" y="4812507"/>
            <a:ext cx="2895600" cy="273844"/>
          </a:xfrm>
          <a:prstGeom prst="rect">
            <a:avLst/>
          </a:prstGeom>
        </p:spPr>
        <p:txBody>
          <a:bodyPr vert="horz" anchor="b"/>
          <a:lstStyle>
            <a:lvl1pPr algn="ctr" eaLnBrk="1" latinLnBrk="0" hangingPunct="1">
              <a:defRPr kumimoji="0" sz="1200">
                <a:solidFill>
                  <a:schemeClr val="tx1">
                    <a:shade val="50000"/>
                  </a:schemeClr>
                </a:solidFill>
              </a:defRPr>
            </a:lvl1pPr>
          </a:lstStyle>
          <a:p>
            <a:pPr algn="r"/>
            <a:endParaRPr lang="en-US" sz="1400" dirty="0">
              <a:solidFill>
                <a:schemeClr val="tx2"/>
              </a:solidFill>
            </a:endParaRPr>
          </a:p>
        </p:txBody>
      </p:sp>
      <p:sp>
        <p:nvSpPr>
          <p:cNvPr id="23" name="Slide Number Placeholder 22"/>
          <p:cNvSpPr>
            <a:spLocks noGrp="1"/>
          </p:cNvSpPr>
          <p:nvPr>
            <p:ph type="sldNum" sz="quarter" idx="4"/>
          </p:nvPr>
        </p:nvSpPr>
        <p:spPr>
          <a:xfrm>
            <a:off x="7924800" y="4812507"/>
            <a:ext cx="762000" cy="273844"/>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algn="ctr"/>
            <a:fld id="{8F82E0A0-C266-4798-8C8F-B9F91E9DA37E}" type="slidenum">
              <a:rPr lang="en-US" sz="1400" b="1" smtClean="0">
                <a:solidFill>
                  <a:srgbClr val="FFFFFF"/>
                </a:solidFill>
              </a:rPr>
              <a:pPr algn="ctr"/>
              <a:t>‹#›</a:t>
            </a:fld>
            <a:endParaRPr lang="en-US" sz="1400" b="1" dirty="0">
              <a:solidFill>
                <a:srgbClr val="FFFFFF"/>
              </a:solidFill>
            </a:endParaRPr>
          </a:p>
        </p:txBody>
      </p:sp>
    </p:spTree>
  </p:cSld>
  <p:clrMap bg1="dk1" tx1="lt1" bg2="dk2" tx2="lt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hf hdr="0" ft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2.png"/><Relationship Id="rId7" Type="http://schemas.openxmlformats.org/officeDocument/2006/relationships/image" Target="../media/image49.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 Id="rId9" Type="http://schemas.openxmlformats.org/officeDocument/2006/relationships/image" Target="../media/image54.png"/></Relationships>
</file>

<file path=ppt/slides/_rels/slide11.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6.png"/><Relationship Id="rId3" Type="http://schemas.openxmlformats.org/officeDocument/2006/relationships/image" Target="../media/image56.png"/><Relationship Id="rId7" Type="http://schemas.openxmlformats.org/officeDocument/2006/relationships/image" Target="../media/image60.png"/><Relationship Id="rId12" Type="http://schemas.openxmlformats.org/officeDocument/2006/relationships/image" Target="../media/image65.png"/><Relationship Id="rId2" Type="http://schemas.openxmlformats.org/officeDocument/2006/relationships/image" Target="../media/image55.png"/><Relationship Id="rId16" Type="http://schemas.openxmlformats.org/officeDocument/2006/relationships/image" Target="../media/image69.png"/><Relationship Id="rId1" Type="http://schemas.openxmlformats.org/officeDocument/2006/relationships/slideLayout" Target="../slideLayouts/slideLayout2.xml"/><Relationship Id="rId6" Type="http://schemas.openxmlformats.org/officeDocument/2006/relationships/image" Target="../media/image59.png"/><Relationship Id="rId11" Type="http://schemas.openxmlformats.org/officeDocument/2006/relationships/image" Target="../media/image64.png"/><Relationship Id="rId5" Type="http://schemas.openxmlformats.org/officeDocument/2006/relationships/image" Target="../media/image58.png"/><Relationship Id="rId15" Type="http://schemas.openxmlformats.org/officeDocument/2006/relationships/image" Target="../media/image68.png"/><Relationship Id="rId10" Type="http://schemas.openxmlformats.org/officeDocument/2006/relationships/image" Target="../media/image63.png"/><Relationship Id="rId4" Type="http://schemas.openxmlformats.org/officeDocument/2006/relationships/image" Target="../media/image57.png"/><Relationship Id="rId9" Type="http://schemas.openxmlformats.org/officeDocument/2006/relationships/image" Target="../media/image62.png"/><Relationship Id="rId14" Type="http://schemas.openxmlformats.org/officeDocument/2006/relationships/image" Target="../media/image67.png"/></Relationships>
</file>

<file path=ppt/slides/_rels/slide12.xml.rels><?xml version="1.0" encoding="UTF-8" standalone="yes"?>
<Relationships xmlns="http://schemas.openxmlformats.org/package/2006/relationships"><Relationship Id="rId8" Type="http://schemas.openxmlformats.org/officeDocument/2006/relationships/image" Target="../media/image72.png"/><Relationship Id="rId13" Type="http://schemas.openxmlformats.org/officeDocument/2006/relationships/image" Target="../media/image74.png"/><Relationship Id="rId18" Type="http://schemas.openxmlformats.org/officeDocument/2006/relationships/image" Target="../media/image79.png"/><Relationship Id="rId21" Type="http://schemas.openxmlformats.org/officeDocument/2006/relationships/image" Target="../media/image82.png"/><Relationship Id="rId7" Type="http://schemas.openxmlformats.org/officeDocument/2006/relationships/image" Target="../media/image71.png"/><Relationship Id="rId12" Type="http://schemas.openxmlformats.org/officeDocument/2006/relationships/image" Target="../media/image73.png"/><Relationship Id="rId17" Type="http://schemas.openxmlformats.org/officeDocument/2006/relationships/image" Target="../media/image78.png"/><Relationship Id="rId2" Type="http://schemas.openxmlformats.org/officeDocument/2006/relationships/notesSlide" Target="../notesSlides/notesSlide2.xml"/><Relationship Id="rId16" Type="http://schemas.openxmlformats.org/officeDocument/2006/relationships/image" Target="../media/image77.png"/><Relationship Id="rId20" Type="http://schemas.openxmlformats.org/officeDocument/2006/relationships/image" Target="../media/image81.png"/><Relationship Id="rId1" Type="http://schemas.openxmlformats.org/officeDocument/2006/relationships/slideLayout" Target="../slideLayouts/slideLayout2.xml"/><Relationship Id="rId6" Type="http://schemas.openxmlformats.org/officeDocument/2006/relationships/image" Target="../media/image70.png"/><Relationship Id="rId11" Type="http://schemas.openxmlformats.org/officeDocument/2006/relationships/image" Target="../media/image61.png"/><Relationship Id="rId5" Type="http://schemas.openxmlformats.org/officeDocument/2006/relationships/image" Target="../media/image58.png"/><Relationship Id="rId15" Type="http://schemas.openxmlformats.org/officeDocument/2006/relationships/image" Target="../media/image76.png"/><Relationship Id="rId10" Type="http://schemas.openxmlformats.org/officeDocument/2006/relationships/image" Target="../media/image60.png"/><Relationship Id="rId19" Type="http://schemas.openxmlformats.org/officeDocument/2006/relationships/image" Target="../media/image80.png"/><Relationship Id="rId9" Type="http://schemas.openxmlformats.org/officeDocument/2006/relationships/image" Target="../media/image59.png"/><Relationship Id="rId14" Type="http://schemas.openxmlformats.org/officeDocument/2006/relationships/image" Target="../media/image75.png"/></Relationships>
</file>

<file path=ppt/slides/_rels/slide13.xml.rels><?xml version="1.0" encoding="UTF-8" standalone="yes"?>
<Relationships xmlns="http://schemas.openxmlformats.org/package/2006/relationships"><Relationship Id="rId3" Type="http://schemas.openxmlformats.org/officeDocument/2006/relationships/image" Target="../media/image800.png"/><Relationship Id="rId2" Type="http://schemas.openxmlformats.org/officeDocument/2006/relationships/image" Target="../media/image732.pn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551.png"/></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60.png"/><Relationship Id="rId2" Type="http://schemas.openxmlformats.org/officeDocument/2006/relationships/image" Target="../media/image290.pn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300.png"/><Relationship Id="rId4" Type="http://schemas.openxmlformats.org/officeDocument/2006/relationships/image" Target="../media/image770.png"/></Relationships>
</file>

<file path=ppt/slides/_rels/slide17.xml.rels><?xml version="1.0" encoding="UTF-8" standalone="yes"?>
<Relationships xmlns="http://schemas.openxmlformats.org/package/2006/relationships"><Relationship Id="rId8" Type="http://schemas.openxmlformats.org/officeDocument/2006/relationships/image" Target="../media/image83.png"/><Relationship Id="rId13" Type="http://schemas.openxmlformats.org/officeDocument/2006/relationships/image" Target="../media/image311.png"/><Relationship Id="rId18" Type="http://schemas.openxmlformats.org/officeDocument/2006/relationships/image" Target="../media/image481.png"/><Relationship Id="rId7" Type="http://schemas.openxmlformats.org/officeDocument/2006/relationships/image" Target="../media/image790.png"/><Relationship Id="rId17" Type="http://schemas.openxmlformats.org/officeDocument/2006/relationships/image" Target="../media/image471.png"/><Relationship Id="rId16" Type="http://schemas.openxmlformats.org/officeDocument/2006/relationships/image" Target="../media/image460.png"/><Relationship Id="rId1" Type="http://schemas.openxmlformats.org/officeDocument/2006/relationships/slideLayout" Target="../slideLayouts/slideLayout2.xml"/><Relationship Id="rId15" Type="http://schemas.openxmlformats.org/officeDocument/2006/relationships/image" Target="../media/image421.png"/><Relationship Id="rId19" Type="http://schemas.openxmlformats.org/officeDocument/2006/relationships/image" Target="../media/image491.png"/><Relationship Id="rId14" Type="http://schemas.openxmlformats.org/officeDocument/2006/relationships/image" Target="../media/image401.png"/></Relationships>
</file>

<file path=ppt/slides/_rels/slide18.xml.rels><?xml version="1.0" encoding="UTF-8" standalone="yes"?>
<Relationships xmlns="http://schemas.openxmlformats.org/package/2006/relationships"><Relationship Id="rId3" Type="http://schemas.openxmlformats.org/officeDocument/2006/relationships/image" Target="../media/image550.png"/><Relationship Id="rId2" Type="http://schemas.openxmlformats.org/officeDocument/2006/relationships/image" Target="../media/image521.png"/><Relationship Id="rId1" Type="http://schemas.openxmlformats.org/officeDocument/2006/relationships/slideLayout" Target="../slideLayouts/slideLayout2.xml"/><Relationship Id="rId4" Type="http://schemas.openxmlformats.org/officeDocument/2006/relationships/image" Target="../media/image560.png"/></Relationships>
</file>

<file path=ppt/slides/_rels/slide19.xml.rels><?xml version="1.0" encoding="UTF-8" standalone="yes"?>
<Relationships xmlns="http://schemas.openxmlformats.org/package/2006/relationships"><Relationship Id="rId8" Type="http://schemas.openxmlformats.org/officeDocument/2006/relationships/image" Target="../media/image690.png"/><Relationship Id="rId13" Type="http://schemas.openxmlformats.org/officeDocument/2006/relationships/image" Target="../media/image2.jpeg"/><Relationship Id="rId3" Type="http://schemas.openxmlformats.org/officeDocument/2006/relationships/image" Target="../media/image640.png"/><Relationship Id="rId7" Type="http://schemas.openxmlformats.org/officeDocument/2006/relationships/image" Target="../media/image680.png"/><Relationship Id="rId12" Type="http://schemas.openxmlformats.org/officeDocument/2006/relationships/image" Target="../media/image852.png"/><Relationship Id="rId2" Type="http://schemas.openxmlformats.org/officeDocument/2006/relationships/image" Target="../media/image630.png"/><Relationship Id="rId1" Type="http://schemas.openxmlformats.org/officeDocument/2006/relationships/slideLayout" Target="../slideLayouts/slideLayout2.xml"/><Relationship Id="rId6" Type="http://schemas.openxmlformats.org/officeDocument/2006/relationships/image" Target="../media/image670.png"/><Relationship Id="rId11" Type="http://schemas.openxmlformats.org/officeDocument/2006/relationships/image" Target="../media/image730.png"/><Relationship Id="rId5" Type="http://schemas.openxmlformats.org/officeDocument/2006/relationships/image" Target="../media/image660.png"/><Relationship Id="rId10" Type="http://schemas.openxmlformats.org/officeDocument/2006/relationships/image" Target="../media/image720.png"/><Relationship Id="rId4" Type="http://schemas.openxmlformats.org/officeDocument/2006/relationships/image" Target="../media/image650.png"/><Relationship Id="rId9" Type="http://schemas.openxmlformats.org/officeDocument/2006/relationships/image" Target="../media/image710.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570.png"/><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emf"/><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2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84.png"/></Relationships>
</file>

<file path=ppt/slides/_rels/slide2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10.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2.jpeg"/></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18" Type="http://schemas.openxmlformats.org/officeDocument/2006/relationships/image" Target="../media/image36.png"/><Relationship Id="rId26" Type="http://schemas.openxmlformats.org/officeDocument/2006/relationships/image" Target="../media/image44.png"/><Relationship Id="rId21" Type="http://schemas.openxmlformats.org/officeDocument/2006/relationships/image" Target="../media/image39.png"/><Relationship Id="rId7" Type="http://schemas.openxmlformats.org/officeDocument/2006/relationships/image" Target="../media/image26.png"/><Relationship Id="rId17" Type="http://schemas.openxmlformats.org/officeDocument/2006/relationships/image" Target="../media/image35.png"/><Relationship Id="rId25" Type="http://schemas.openxmlformats.org/officeDocument/2006/relationships/image" Target="../media/image43.png"/><Relationship Id="rId2" Type="http://schemas.openxmlformats.org/officeDocument/2006/relationships/image" Target="../media/image140.png"/><Relationship Id="rId16" Type="http://schemas.openxmlformats.org/officeDocument/2006/relationships/image" Target="../media/image34.png"/><Relationship Id="rId20" Type="http://schemas.openxmlformats.org/officeDocument/2006/relationships/image" Target="../media/image38.png"/><Relationship Id="rId29"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20.png"/><Relationship Id="rId24" Type="http://schemas.openxmlformats.org/officeDocument/2006/relationships/image" Target="../media/image18.png"/><Relationship Id="rId5" Type="http://schemas.openxmlformats.org/officeDocument/2006/relationships/image" Target="../media/image24.png"/><Relationship Id="rId15" Type="http://schemas.openxmlformats.org/officeDocument/2006/relationships/image" Target="../media/image33.png"/><Relationship Id="rId23" Type="http://schemas.openxmlformats.org/officeDocument/2006/relationships/image" Target="../media/image41.png"/><Relationship Id="rId28" Type="http://schemas.openxmlformats.org/officeDocument/2006/relationships/image" Target="../media/image170.png"/><Relationship Id="rId10" Type="http://schemas.openxmlformats.org/officeDocument/2006/relationships/image" Target="../media/image19.png"/><Relationship Id="rId19" Type="http://schemas.openxmlformats.org/officeDocument/2006/relationships/image" Target="../media/image37.png"/><Relationship Id="rId4" Type="http://schemas.openxmlformats.org/officeDocument/2006/relationships/image" Target="../media/image231.png"/><Relationship Id="rId9" Type="http://schemas.openxmlformats.org/officeDocument/2006/relationships/image" Target="../media/image16.png"/><Relationship Id="rId14" Type="http://schemas.openxmlformats.org/officeDocument/2006/relationships/image" Target="../media/image322.png"/><Relationship Id="rId22" Type="http://schemas.openxmlformats.org/officeDocument/2006/relationships/image" Target="../media/image17.png"/><Relationship Id="rId27" Type="http://schemas.openxmlformats.org/officeDocument/2006/relationships/image" Target="../media/image45.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472.png"/><Relationship Id="rId7" Type="http://schemas.openxmlformats.org/officeDocument/2006/relationships/image" Target="../media/image51.png"/><Relationship Id="rId2" Type="http://schemas.openxmlformats.org/officeDocument/2006/relationships/image" Target="../media/image180.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22.png"/><Relationship Id="rId10" Type="http://schemas.openxmlformats.org/officeDocument/2006/relationships/image" Target="../media/image2.jpeg"/><Relationship Id="rId4" Type="http://schemas.openxmlformats.org/officeDocument/2006/relationships/image" Target="../media/image21.png"/><Relationship Id="rId9" Type="http://schemas.openxmlformats.org/officeDocument/2006/relationships/image" Target="../media/image53.png"/></Relationships>
</file>

<file path=ppt/slides/_rels/slide9.xml.rels><?xml version="1.0" encoding="UTF-8" standalone="yes"?>
<Relationships xmlns="http://schemas.openxmlformats.org/package/2006/relationships"><Relationship Id="rId8" Type="http://schemas.openxmlformats.org/officeDocument/2006/relationships/image" Target="../media/image390.png"/><Relationship Id="rId13" Type="http://schemas.openxmlformats.org/officeDocument/2006/relationships/image" Target="../media/image440.png"/><Relationship Id="rId18" Type="http://schemas.openxmlformats.org/officeDocument/2006/relationships/image" Target="../media/image490.png"/><Relationship Id="rId3" Type="http://schemas.openxmlformats.org/officeDocument/2006/relationships/image" Target="../media/image29.png"/><Relationship Id="rId21" Type="http://schemas.openxmlformats.org/officeDocument/2006/relationships/image" Target="../media/image30.png"/><Relationship Id="rId7" Type="http://schemas.openxmlformats.org/officeDocument/2006/relationships/image" Target="../media/image380.png"/><Relationship Id="rId12" Type="http://schemas.openxmlformats.org/officeDocument/2006/relationships/image" Target="../media/image430.png"/><Relationship Id="rId17" Type="http://schemas.openxmlformats.org/officeDocument/2006/relationships/image" Target="../media/image480.png"/><Relationship Id="rId2" Type="http://schemas.openxmlformats.org/officeDocument/2006/relationships/image" Target="../media/image28.png"/><Relationship Id="rId16" Type="http://schemas.openxmlformats.org/officeDocument/2006/relationships/image" Target="../media/image470.png"/><Relationship Id="rId20" Type="http://schemas.openxmlformats.org/officeDocument/2006/relationships/image" Target="../media/image520.png"/><Relationship Id="rId1" Type="http://schemas.openxmlformats.org/officeDocument/2006/relationships/slideLayout" Target="../slideLayouts/slideLayout2.xml"/><Relationship Id="rId11" Type="http://schemas.openxmlformats.org/officeDocument/2006/relationships/image" Target="../media/image420.png"/><Relationship Id="rId15" Type="http://schemas.openxmlformats.org/officeDocument/2006/relationships/image" Target="../media/image291.png"/><Relationship Id="rId23" Type="http://schemas.openxmlformats.org/officeDocument/2006/relationships/image" Target="../media/image2.jpeg"/><Relationship Id="rId10" Type="http://schemas.openxmlformats.org/officeDocument/2006/relationships/image" Target="../media/image410.png"/><Relationship Id="rId19" Type="http://schemas.openxmlformats.org/officeDocument/2006/relationships/image" Target="../media/image510.png"/><Relationship Id="rId9" Type="http://schemas.openxmlformats.org/officeDocument/2006/relationships/image" Target="../media/image400.png"/><Relationship Id="rId14" Type="http://schemas.openxmlformats.org/officeDocument/2006/relationships/image" Target="../media/image450.png"/><Relationship Id="rId22"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00" y="4774715"/>
            <a:ext cx="1722352" cy="358824"/>
          </a:xfrm>
          <a:prstGeom prst="rect">
            <a:avLst/>
          </a:prstGeom>
        </p:spPr>
      </p:pic>
      <p:sp>
        <p:nvSpPr>
          <p:cNvPr id="6" name="Rectangle 7"/>
          <p:cNvSpPr>
            <a:spLocks noGrp="1" noChangeArrowheads="1"/>
          </p:cNvSpPr>
          <p:nvPr>
            <p:ph type="ctrTitle"/>
          </p:nvPr>
        </p:nvSpPr>
        <p:spPr bwMode="auto">
          <a:xfrm>
            <a:off x="422030" y="514350"/>
            <a:ext cx="8229600" cy="1723549"/>
          </a:xfrm>
          <a:prstGeom prst="rect">
            <a:avLst/>
          </a:prstGeom>
          <a:noFill/>
          <a:ln w="9525">
            <a:noFill/>
            <a:miter lim="800000"/>
            <a:headEnd/>
            <a:tailEnd/>
          </a:ln>
        </p:spPr>
        <p:txBody>
          <a:bodyPr>
            <a:spAutoFit/>
          </a:bodyPr>
          <a:lstStyle/>
          <a:p>
            <a:r>
              <a:rPr lang="en-US" altLang="zh-CN" sz="2800" b="1" dirty="0" smtClean="0">
                <a:solidFill>
                  <a:srgbClr val="0000CC"/>
                </a:solidFill>
                <a:latin typeface="Tahoma" pitchFamily="34" charset="0"/>
                <a:ea typeface="Arial Unicode MS" pitchFamily="34" charset="-122"/>
                <a:cs typeface="Arial Unicode MS" pitchFamily="34" charset="-122"/>
              </a:rPr>
              <a:t>ELIMINATING FIRST-ORDER INTERNAL MULTIPLES WITH DOWNWARD REFLECTION AT THE SHALLOWEST INTERFACE: Theory and initial examples</a:t>
            </a:r>
            <a:endParaRPr lang="en-US" altLang="zh-CN" sz="2800" b="1" dirty="0">
              <a:solidFill>
                <a:srgbClr val="0000CC"/>
              </a:solidFill>
              <a:latin typeface="Tahoma" pitchFamily="34" charset="0"/>
              <a:ea typeface="Arial Unicode MS" pitchFamily="34" charset="-122"/>
              <a:cs typeface="Arial Unicode MS" pitchFamily="34" charset="-122"/>
            </a:endParaRPr>
          </a:p>
        </p:txBody>
      </p:sp>
      <p:sp>
        <p:nvSpPr>
          <p:cNvPr id="8" name="Subtitle 7"/>
          <p:cNvSpPr>
            <a:spLocks noGrp="1" noChangeArrowheads="1"/>
          </p:cNvSpPr>
          <p:nvPr>
            <p:ph type="subTitle" idx="1"/>
          </p:nvPr>
        </p:nvSpPr>
        <p:spPr bwMode="auto">
          <a:xfrm>
            <a:off x="1371600" y="2628900"/>
            <a:ext cx="6400800" cy="1314450"/>
          </a:xfrm>
          <a:prstGeom prst="rect">
            <a:avLst/>
          </a:prstGeom>
          <a:noFill/>
          <a:ln w="9525">
            <a:noFill/>
            <a:miter lim="800000"/>
            <a:headEnd/>
            <a:tailEnd/>
          </a:ln>
        </p:spPr>
        <p:txBody>
          <a:bodyPr>
            <a:spAutoFit/>
          </a:bodyPr>
          <a:lstStyle/>
          <a:p>
            <a:pPr algn="ctr"/>
            <a:r>
              <a:rPr lang="en-US" altLang="zh-CN" sz="2800" b="1" dirty="0" err="1" smtClean="0">
                <a:latin typeface="Tahoma" pitchFamily="34" charset="0"/>
                <a:ea typeface="Arial Unicode MS" pitchFamily="34" charset="-122"/>
                <a:cs typeface="Arial Unicode MS" pitchFamily="34" charset="-122"/>
              </a:rPr>
              <a:t>Wilberth</a:t>
            </a:r>
            <a:r>
              <a:rPr lang="en-US" altLang="zh-CN" sz="2800" b="1" dirty="0" smtClean="0">
                <a:latin typeface="Tahoma" pitchFamily="34" charset="0"/>
                <a:ea typeface="Arial Unicode MS" pitchFamily="34" charset="-122"/>
                <a:cs typeface="Arial Unicode MS" pitchFamily="34" charset="-122"/>
              </a:rPr>
              <a:t> Herrera</a:t>
            </a:r>
            <a:endParaRPr lang="en-US" altLang="zh-CN" sz="2800" b="1" dirty="0">
              <a:latin typeface="Tahoma" pitchFamily="34" charset="0"/>
              <a:ea typeface="Arial Unicode MS" pitchFamily="34" charset="-122"/>
              <a:cs typeface="Arial Unicode MS" pitchFamily="34" charset="-122"/>
            </a:endParaRPr>
          </a:p>
        </p:txBody>
      </p:sp>
      <p:sp>
        <p:nvSpPr>
          <p:cNvPr id="9" name="Rectangle 7"/>
          <p:cNvSpPr>
            <a:spLocks noChangeArrowheads="1"/>
          </p:cNvSpPr>
          <p:nvPr/>
        </p:nvSpPr>
        <p:spPr bwMode="auto">
          <a:xfrm>
            <a:off x="1981200" y="3181350"/>
            <a:ext cx="5181600" cy="461665"/>
          </a:xfrm>
          <a:prstGeom prst="rect">
            <a:avLst/>
          </a:prstGeom>
          <a:noFill/>
          <a:ln w="9525">
            <a:noFill/>
            <a:miter lim="800000"/>
            <a:headEnd/>
            <a:tailEnd/>
          </a:ln>
        </p:spPr>
        <p:txBody>
          <a:bodyPr>
            <a:spAutoFit/>
          </a:bodyPr>
          <a:lstStyle/>
          <a:p>
            <a:pPr algn="ctr"/>
            <a:r>
              <a:rPr lang="en-US" altLang="zh-CN" sz="2400" b="1" dirty="0" smtClean="0">
                <a:latin typeface="Tahoma" pitchFamily="34" charset="0"/>
                <a:ea typeface="Arial Unicode MS" pitchFamily="34" charset="-122"/>
                <a:cs typeface="Arial Unicode MS" pitchFamily="34" charset="-122"/>
              </a:rPr>
              <a:t>University of Houston</a:t>
            </a:r>
            <a:endParaRPr lang="en-US" altLang="zh-CN" sz="2400" b="1" dirty="0">
              <a:latin typeface="Tahoma" pitchFamily="34" charset="0"/>
              <a:ea typeface="Arial Unicode MS" pitchFamily="34" charset="-122"/>
              <a:cs typeface="Arial Unicode MS" pitchFamily="34" charset="-122"/>
            </a:endParaRPr>
          </a:p>
        </p:txBody>
      </p:sp>
      <p:sp>
        <p:nvSpPr>
          <p:cNvPr id="10" name="Rectangle 7"/>
          <p:cNvSpPr>
            <a:spLocks noChangeArrowheads="1"/>
          </p:cNvSpPr>
          <p:nvPr/>
        </p:nvSpPr>
        <p:spPr bwMode="auto">
          <a:xfrm>
            <a:off x="2819400" y="3710285"/>
            <a:ext cx="3505200" cy="461665"/>
          </a:xfrm>
          <a:prstGeom prst="rect">
            <a:avLst/>
          </a:prstGeom>
          <a:noFill/>
          <a:ln w="9525">
            <a:noFill/>
            <a:miter lim="800000"/>
            <a:headEnd/>
            <a:tailEnd/>
          </a:ln>
        </p:spPr>
        <p:txBody>
          <a:bodyPr>
            <a:spAutoFit/>
          </a:bodyPr>
          <a:lstStyle/>
          <a:p>
            <a:pPr algn="ctr"/>
            <a:r>
              <a:rPr lang="en-US" altLang="zh-CN" sz="2400" b="1" dirty="0" smtClean="0">
                <a:latin typeface="Tahoma" pitchFamily="34" charset="0"/>
                <a:ea typeface="Arial Unicode MS" pitchFamily="34" charset="-122"/>
                <a:cs typeface="Arial Unicode MS" pitchFamily="34" charset="-122"/>
              </a:rPr>
              <a:t>September 25, 2013</a:t>
            </a:r>
            <a:endParaRPr lang="en-US" altLang="zh-CN" sz="2400" b="1" dirty="0">
              <a:latin typeface="Tahoma" pitchFamily="34" charset="0"/>
              <a:ea typeface="Arial Unicode MS" pitchFamily="34" charset="-122"/>
              <a:cs typeface="Arial Unicode MS" pitchFamily="34" charset="-122"/>
            </a:endParaRPr>
          </a:p>
        </p:txBody>
      </p:sp>
      <p:sp>
        <p:nvSpPr>
          <p:cNvPr id="2" name="Slide Number Placeholder 1"/>
          <p:cNvSpPr>
            <a:spLocks noGrp="1"/>
          </p:cNvSpPr>
          <p:nvPr>
            <p:ph type="sldNum" sz="quarter" idx="12"/>
          </p:nvPr>
        </p:nvSpPr>
        <p:spPr>
          <a:xfrm>
            <a:off x="3886200" y="4812507"/>
            <a:ext cx="762000" cy="273844"/>
          </a:xfrm>
        </p:spPr>
        <p:txBody>
          <a:bodyPr/>
          <a:lstStyle/>
          <a:p>
            <a:fld id="{8F82E0A0-C266-4798-8C8F-B9F91E9DA37E}" type="slidenum">
              <a:rPr lang="en-US" smtClean="0">
                <a:solidFill>
                  <a:schemeClr val="tx2"/>
                </a:solidFill>
              </a:rPr>
              <a:pPr/>
              <a:t>1</a:t>
            </a:fld>
            <a:endParaRPr lang="en-US" dirty="0">
              <a:solidFill>
                <a:schemeClr val="tx2"/>
              </a:solidFill>
            </a:endParaRPr>
          </a:p>
        </p:txBody>
      </p:sp>
      <p:pic>
        <p:nvPicPr>
          <p:cNvPr id="11" name="Picture 6"/>
          <p:cNvPicPr>
            <a:picLocks noChangeAspect="1" noChangeArrowheads="1"/>
          </p:cNvPicPr>
          <p:nvPr/>
        </p:nvPicPr>
        <p:blipFill>
          <a:blip r:embed="rId4" cstate="print"/>
          <a:srcRect/>
          <a:stretch>
            <a:fillRect/>
          </a:stretch>
        </p:blipFill>
        <p:spPr bwMode="auto">
          <a:xfrm>
            <a:off x="76200" y="4705350"/>
            <a:ext cx="2362200" cy="457200"/>
          </a:xfrm>
          <a:prstGeom prst="rect">
            <a:avLst/>
          </a:prstGeom>
          <a:noFill/>
          <a:ln w="9525">
            <a:noFill/>
            <a:miter lim="800000"/>
            <a:headEnd/>
            <a:tailEnd/>
          </a:ln>
        </p:spPr>
      </p:pic>
    </p:spTree>
    <p:extLst>
      <p:ext uri="{BB962C8B-B14F-4D97-AF65-F5344CB8AC3E}">
        <p14:creationId xmlns:p14="http://schemas.microsoft.com/office/powerpoint/2010/main" val="25146815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10</a:t>
            </a:fld>
            <a:endParaRPr lang="en-US" sz="1400" b="1" dirty="0">
              <a:solidFill>
                <a:srgbClr val="FFFFFF"/>
              </a:solidFill>
            </a:endParaRPr>
          </a:p>
        </p:txBody>
      </p:sp>
      <mc:AlternateContent xmlns:mc="http://schemas.openxmlformats.org/markup-compatibility/2006" xmlns:a14="http://schemas.microsoft.com/office/drawing/2010/main">
        <mc:Choice Requires="a14">
          <p:sp>
            <p:nvSpPr>
              <p:cNvPr id="6" name="TextBox 5"/>
              <p:cNvSpPr txBox="1"/>
              <p:nvPr/>
            </p:nvSpPr>
            <p:spPr>
              <a:xfrm>
                <a:off x="1219200" y="1288875"/>
                <a:ext cx="7246920" cy="8256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trlPr>
                            <a:rPr lang="en-US" sz="2200" i="1" smtClean="0">
                              <a:latin typeface="Cambria Math"/>
                            </a:rPr>
                          </m:ctrlPr>
                        </m:naryPr>
                        <m:sub>
                          <m:r>
                            <m:rPr>
                              <m:brk m:alnAt="23"/>
                            </m:rPr>
                            <a:rPr lang="en-US" sz="2200" b="0" i="1" smtClean="0">
                              <a:latin typeface="Cambria Math"/>
                            </a:rPr>
                            <m:t>−</m:t>
                          </m:r>
                          <m:r>
                            <a:rPr lang="en-US" sz="2200" b="0" i="1" smtClean="0">
                              <a:latin typeface="Cambria Math"/>
                              <a:ea typeface="Cambria Math"/>
                            </a:rPr>
                            <m:t>∞</m:t>
                          </m:r>
                        </m:sub>
                        <m:sup>
                          <m:r>
                            <a:rPr lang="en-US" sz="2200" i="1" smtClean="0">
                              <a:latin typeface="Cambria Math"/>
                              <a:ea typeface="Cambria Math"/>
                            </a:rPr>
                            <m:t>∞</m:t>
                          </m:r>
                        </m:sup>
                        <m:e>
                          <m:r>
                            <a:rPr lang="en-US" sz="2200" b="0" i="1" smtClean="0">
                              <a:latin typeface="Cambria Math"/>
                            </a:rPr>
                            <m:t>𝑑𝑧</m:t>
                          </m:r>
                          <m:sSup>
                            <m:sSupPr>
                              <m:ctrlPr>
                                <a:rPr lang="en-US" sz="2200" b="0" i="1" smtClean="0">
                                  <a:latin typeface="Cambria Math"/>
                                </a:rPr>
                              </m:ctrlPr>
                            </m:sSupPr>
                            <m:e>
                              <m:r>
                                <a:rPr lang="en-US" sz="2200" b="0" i="1" smtClean="0">
                                  <a:latin typeface="Cambria Math"/>
                                </a:rPr>
                                <m:t>𝑒</m:t>
                              </m:r>
                            </m:e>
                            <m:sup>
                              <m:r>
                                <a:rPr lang="en-US" sz="2200" b="0" i="1" smtClean="0">
                                  <a:latin typeface="Cambria Math"/>
                                </a:rPr>
                                <m:t>𝑖𝑘𝑧</m:t>
                              </m:r>
                            </m:sup>
                          </m:sSup>
                          <m:sSub>
                            <m:sSubPr>
                              <m:ctrlPr>
                                <a:rPr lang="en-US" sz="2200" b="0" i="1" smtClean="0">
                                  <a:latin typeface="Cambria Math"/>
                                </a:rPr>
                              </m:ctrlPr>
                            </m:sSubPr>
                            <m:e>
                              <m:r>
                                <a:rPr lang="en-US" sz="2200" b="0" i="1" smtClean="0">
                                  <a:latin typeface="Cambria Math"/>
                                </a:rPr>
                                <m:t>𝑏</m:t>
                              </m:r>
                            </m:e>
                            <m:sub>
                              <m:r>
                                <a:rPr lang="en-US" sz="2200" b="0" i="1" smtClean="0">
                                  <a:latin typeface="Cambria Math"/>
                                </a:rPr>
                                <m:t>1</m:t>
                              </m:r>
                            </m:sub>
                          </m:sSub>
                          <m:r>
                            <a:rPr lang="en-US" sz="2200" b="0" i="1" smtClean="0">
                              <a:latin typeface="Cambria Math"/>
                            </a:rPr>
                            <m:t>(</m:t>
                          </m:r>
                          <m:r>
                            <a:rPr lang="en-US" sz="2200" b="0" i="1" smtClean="0">
                              <a:latin typeface="Cambria Math"/>
                            </a:rPr>
                            <m:t>𝑧</m:t>
                          </m:r>
                          <m:r>
                            <a:rPr lang="en-US" sz="2200" b="0" i="1" smtClean="0">
                              <a:latin typeface="Cambria Math"/>
                            </a:rPr>
                            <m:t>)</m:t>
                          </m:r>
                        </m:e>
                      </m:nary>
                      <m:nary>
                        <m:naryPr>
                          <m:ctrlPr>
                            <a:rPr lang="en-US" sz="2200" i="1" smtClean="0">
                              <a:latin typeface="Cambria Math"/>
                            </a:rPr>
                          </m:ctrlPr>
                        </m:naryPr>
                        <m:sub>
                          <m:r>
                            <m:rPr>
                              <m:brk m:alnAt="23"/>
                            </m:rPr>
                            <a:rPr lang="en-US" sz="2200" b="0" i="1" smtClean="0">
                              <a:latin typeface="Cambria Math"/>
                            </a:rPr>
                            <m:t>−</m:t>
                          </m:r>
                          <m:r>
                            <a:rPr lang="en-US" sz="2200" b="0" i="1" smtClean="0">
                              <a:latin typeface="Cambria Math"/>
                              <a:ea typeface="Cambria Math"/>
                            </a:rPr>
                            <m:t>∞</m:t>
                          </m:r>
                        </m:sub>
                        <m:sup>
                          <m:r>
                            <a:rPr lang="en-US" sz="2200" b="0" i="1" smtClean="0">
                              <a:latin typeface="Cambria Math"/>
                            </a:rPr>
                            <m:t>𝑧</m:t>
                          </m:r>
                          <m:r>
                            <a:rPr lang="en-US" sz="2200" b="0" i="1" smtClean="0">
                              <a:latin typeface="Cambria Math"/>
                            </a:rPr>
                            <m:t>−</m:t>
                          </m:r>
                          <m:r>
                            <a:rPr lang="en-US" sz="2200" b="0" i="1" smtClean="0">
                              <a:latin typeface="Cambria Math"/>
                              <a:ea typeface="Cambria Math"/>
                            </a:rPr>
                            <m:t>𝜖</m:t>
                          </m:r>
                        </m:sup>
                        <m:e>
                          <m:r>
                            <a:rPr lang="en-US" sz="2200" b="0" i="1" smtClean="0">
                              <a:latin typeface="Cambria Math"/>
                            </a:rPr>
                            <m:t>𝑑𝑧</m:t>
                          </m:r>
                          <m:r>
                            <a:rPr lang="en-US" sz="2200" b="0" i="1" smtClean="0">
                              <a:latin typeface="Cambria Math"/>
                            </a:rPr>
                            <m:t>′</m:t>
                          </m:r>
                          <m:sSup>
                            <m:sSupPr>
                              <m:ctrlPr>
                                <a:rPr lang="en-US" sz="2200" b="0" i="1" smtClean="0">
                                  <a:latin typeface="Cambria Math"/>
                                </a:rPr>
                              </m:ctrlPr>
                            </m:sSupPr>
                            <m:e>
                              <m:r>
                                <a:rPr lang="en-US" sz="2200" b="0" i="1" smtClean="0">
                                  <a:latin typeface="Cambria Math"/>
                                </a:rPr>
                                <m:t>𝑒</m:t>
                              </m:r>
                            </m:e>
                            <m:sup>
                              <m:r>
                                <a:rPr lang="en-US" sz="2200" b="0" i="1" smtClean="0">
                                  <a:latin typeface="Cambria Math"/>
                                </a:rPr>
                                <m:t>−</m:t>
                              </m:r>
                              <m:r>
                                <a:rPr lang="en-US" sz="2200" b="0" i="1" smtClean="0">
                                  <a:latin typeface="Cambria Math"/>
                                </a:rPr>
                                <m:t>𝑖𝑘</m:t>
                              </m:r>
                              <m:sSup>
                                <m:sSupPr>
                                  <m:ctrlPr>
                                    <a:rPr lang="en-US" sz="2200" b="0" i="1" smtClean="0">
                                      <a:latin typeface="Cambria Math"/>
                                    </a:rPr>
                                  </m:ctrlPr>
                                </m:sSupPr>
                                <m:e>
                                  <m:r>
                                    <a:rPr lang="en-US" sz="2200" b="0" i="1" smtClean="0">
                                      <a:latin typeface="Cambria Math"/>
                                    </a:rPr>
                                    <m:t>𝑧</m:t>
                                  </m:r>
                                </m:e>
                                <m:sup>
                                  <m:r>
                                    <a:rPr lang="en-US" sz="2200" b="0" i="1" smtClean="0">
                                      <a:latin typeface="Cambria Math"/>
                                    </a:rPr>
                                    <m:t>′</m:t>
                                  </m:r>
                                </m:sup>
                              </m:sSup>
                            </m:sup>
                          </m:sSup>
                          <m:sSub>
                            <m:sSubPr>
                              <m:ctrlPr>
                                <a:rPr lang="en-US" sz="2200" b="0" i="1" smtClean="0">
                                  <a:latin typeface="Cambria Math"/>
                                </a:rPr>
                              </m:ctrlPr>
                            </m:sSubPr>
                            <m:e>
                              <m:r>
                                <a:rPr lang="en-US" sz="2200" b="0" i="1" smtClean="0">
                                  <a:latin typeface="Cambria Math"/>
                                </a:rPr>
                                <m:t>𝑏</m:t>
                              </m:r>
                            </m:e>
                            <m:sub>
                              <m:r>
                                <a:rPr lang="en-US" sz="2200" b="0" i="1" smtClean="0">
                                  <a:latin typeface="Cambria Math"/>
                                </a:rPr>
                                <m:t>1</m:t>
                              </m:r>
                            </m:sub>
                          </m:sSub>
                          <m:r>
                            <a:rPr lang="en-US" sz="2200" b="0" i="1" smtClean="0">
                              <a:latin typeface="Cambria Math"/>
                            </a:rPr>
                            <m:t>(</m:t>
                          </m:r>
                          <m:sSup>
                            <m:sSupPr>
                              <m:ctrlPr>
                                <a:rPr lang="en-US" sz="2200" b="0" i="1" smtClean="0">
                                  <a:latin typeface="Cambria Math"/>
                                </a:rPr>
                              </m:ctrlPr>
                            </m:sSupPr>
                            <m:e>
                              <m:r>
                                <a:rPr lang="en-US" sz="2200" b="0" i="1" smtClean="0">
                                  <a:latin typeface="Cambria Math"/>
                                </a:rPr>
                                <m:t>𝑧</m:t>
                              </m:r>
                            </m:e>
                            <m:sup>
                              <m:r>
                                <a:rPr lang="en-US" sz="2200" b="0" i="1" smtClean="0">
                                  <a:latin typeface="Cambria Math"/>
                                </a:rPr>
                                <m:t>′</m:t>
                              </m:r>
                            </m:sup>
                          </m:sSup>
                          <m:r>
                            <a:rPr lang="en-US" sz="2200" b="0" i="1" smtClean="0">
                              <a:latin typeface="Cambria Math"/>
                            </a:rPr>
                            <m:t>)</m:t>
                          </m:r>
                          <m:nary>
                            <m:naryPr>
                              <m:ctrlPr>
                                <a:rPr lang="en-US" sz="2200" b="0" i="1" smtClean="0">
                                  <a:latin typeface="Cambria Math"/>
                                </a:rPr>
                              </m:ctrlPr>
                            </m:naryPr>
                            <m:sub>
                              <m:sSup>
                                <m:sSupPr>
                                  <m:ctrlPr>
                                    <a:rPr lang="en-US" sz="2200" b="0" i="1" smtClean="0">
                                      <a:latin typeface="Cambria Math"/>
                                    </a:rPr>
                                  </m:ctrlPr>
                                </m:sSupPr>
                                <m:e>
                                  <m:r>
                                    <a:rPr lang="en-US" sz="2200" b="0" i="1" smtClean="0">
                                      <a:latin typeface="Cambria Math"/>
                                    </a:rPr>
                                    <m:t>𝑧</m:t>
                                  </m:r>
                                </m:e>
                                <m:sup>
                                  <m:r>
                                    <a:rPr lang="en-US" sz="2200" b="0" i="1" smtClean="0">
                                      <a:latin typeface="Cambria Math"/>
                                    </a:rPr>
                                    <m:t>′</m:t>
                                  </m:r>
                                </m:sup>
                              </m:sSup>
                              <m:r>
                                <m:rPr>
                                  <m:brk m:alnAt="23"/>
                                </m:rPr>
                                <a:rPr lang="en-US" sz="2200" b="0" i="1" smtClean="0">
                                  <a:latin typeface="Cambria Math"/>
                                </a:rPr>
                                <m:t>+</m:t>
                              </m:r>
                              <m:r>
                                <a:rPr lang="en-US" sz="2200" b="0" i="1" smtClean="0">
                                  <a:latin typeface="Cambria Math"/>
                                  <a:ea typeface="Cambria Math"/>
                                </a:rPr>
                                <m:t>𝜖</m:t>
                              </m:r>
                            </m:sub>
                            <m:sup>
                              <m:r>
                                <a:rPr lang="en-US" sz="2200" b="0" i="1" smtClean="0">
                                  <a:latin typeface="Cambria Math"/>
                                  <a:ea typeface="Cambria Math"/>
                                </a:rPr>
                                <m:t>∞</m:t>
                              </m:r>
                            </m:sup>
                            <m:e>
                              <m:r>
                                <a:rPr lang="en-US" sz="2200" b="0" i="1" smtClean="0">
                                  <a:latin typeface="Cambria Math"/>
                                </a:rPr>
                                <m:t>𝑑𝑧</m:t>
                              </m:r>
                              <m:r>
                                <a:rPr lang="en-US" sz="2200" b="0" i="1" smtClean="0">
                                  <a:latin typeface="Cambria Math"/>
                                </a:rPr>
                                <m:t>′′</m:t>
                              </m:r>
                            </m:e>
                          </m:nary>
                          <m:sSup>
                            <m:sSupPr>
                              <m:ctrlPr>
                                <a:rPr lang="en-US" sz="2200" b="0" i="1" smtClean="0">
                                  <a:latin typeface="Cambria Math"/>
                                </a:rPr>
                              </m:ctrlPr>
                            </m:sSupPr>
                            <m:e>
                              <m:r>
                                <a:rPr lang="en-US" sz="2200" b="0" i="1" smtClean="0">
                                  <a:latin typeface="Cambria Math"/>
                                </a:rPr>
                                <m:t>𝑒</m:t>
                              </m:r>
                            </m:e>
                            <m:sup>
                              <m:r>
                                <a:rPr lang="en-US" sz="2200" b="0" i="1" smtClean="0">
                                  <a:latin typeface="Cambria Math"/>
                                </a:rPr>
                                <m:t>𝑖𝑘</m:t>
                              </m:r>
                              <m:sSup>
                                <m:sSupPr>
                                  <m:ctrlPr>
                                    <a:rPr lang="en-US" sz="2200" b="0" i="1" smtClean="0">
                                      <a:latin typeface="Cambria Math"/>
                                    </a:rPr>
                                  </m:ctrlPr>
                                </m:sSupPr>
                                <m:e>
                                  <m:r>
                                    <a:rPr lang="en-US" sz="2200" b="0" i="1" smtClean="0">
                                      <a:latin typeface="Cambria Math"/>
                                    </a:rPr>
                                    <m:t>𝑧</m:t>
                                  </m:r>
                                </m:e>
                                <m:sup>
                                  <m:r>
                                    <a:rPr lang="en-US" sz="2200" b="0" i="1" smtClean="0">
                                      <a:latin typeface="Cambria Math"/>
                                    </a:rPr>
                                    <m:t>′′</m:t>
                                  </m:r>
                                </m:sup>
                              </m:sSup>
                            </m:sup>
                          </m:sSup>
                          <m:sSub>
                            <m:sSubPr>
                              <m:ctrlPr>
                                <a:rPr lang="en-US" sz="2200" i="1">
                                  <a:latin typeface="Cambria Math"/>
                                </a:rPr>
                              </m:ctrlPr>
                            </m:sSubPr>
                            <m:e>
                              <m:r>
                                <a:rPr lang="en-US" sz="2200" i="1">
                                  <a:latin typeface="Cambria Math"/>
                                </a:rPr>
                                <m:t>𝑏</m:t>
                              </m:r>
                            </m:e>
                            <m:sub>
                              <m:r>
                                <a:rPr lang="en-US" sz="2200" i="1">
                                  <a:latin typeface="Cambria Math"/>
                                </a:rPr>
                                <m:t>1</m:t>
                              </m:r>
                            </m:sub>
                          </m:sSub>
                          <m:r>
                            <a:rPr lang="en-US" sz="2200" i="1">
                              <a:latin typeface="Cambria Math"/>
                            </a:rPr>
                            <m:t>(</m:t>
                          </m:r>
                          <m:sSup>
                            <m:sSupPr>
                              <m:ctrlPr>
                                <a:rPr lang="en-US" sz="2200" i="1">
                                  <a:latin typeface="Cambria Math"/>
                                </a:rPr>
                              </m:ctrlPr>
                            </m:sSupPr>
                            <m:e>
                              <m:r>
                                <a:rPr lang="en-US" sz="2200" i="1">
                                  <a:latin typeface="Cambria Math"/>
                                </a:rPr>
                                <m:t>𝑧</m:t>
                              </m:r>
                            </m:e>
                            <m:sup>
                              <m:r>
                                <a:rPr lang="en-US" sz="2200" i="1">
                                  <a:latin typeface="Cambria Math"/>
                                </a:rPr>
                                <m:t>′′</m:t>
                              </m:r>
                            </m:sup>
                          </m:sSup>
                          <m:r>
                            <a:rPr lang="en-US" sz="2200" i="1">
                              <a:latin typeface="Cambria Math"/>
                            </a:rPr>
                            <m:t>)</m:t>
                          </m:r>
                        </m:e>
                      </m:nary>
                    </m:oMath>
                  </m:oMathPara>
                </a14:m>
                <a:endParaRPr lang="en-US" sz="2200" dirty="0"/>
              </a:p>
            </p:txBody>
          </p:sp>
        </mc:Choice>
        <mc:Fallback xmlns="">
          <p:sp>
            <p:nvSpPr>
              <p:cNvPr id="6" name="TextBox 5"/>
              <p:cNvSpPr txBox="1">
                <a:spLocks noRot="1" noChangeAspect="1" noMove="1" noResize="1" noEditPoints="1" noAdjustHandles="1" noChangeArrowheads="1" noChangeShapeType="1" noTextEdit="1"/>
              </p:cNvSpPr>
              <p:nvPr/>
            </p:nvSpPr>
            <p:spPr>
              <a:xfrm>
                <a:off x="1219200" y="1288875"/>
                <a:ext cx="7246920" cy="825675"/>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3657600" y="2503693"/>
                <a:ext cx="4401461" cy="37984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𝐷</m:t>
                      </m:r>
                      <m:d>
                        <m:dPr>
                          <m:ctrlPr>
                            <a:rPr lang="en-US" b="0" i="1" smtClean="0">
                              <a:latin typeface="Cambria Math"/>
                            </a:rPr>
                          </m:ctrlPr>
                        </m:dPr>
                        <m:e>
                          <m:r>
                            <a:rPr lang="en-US" b="0" i="1" smtClean="0">
                              <a:latin typeface="Cambria Math"/>
                              <a:ea typeface="Cambria Math"/>
                            </a:rPr>
                            <m:t>𝜔</m:t>
                          </m:r>
                        </m:e>
                      </m:d>
                      <m:r>
                        <a:rPr lang="en-US" b="0" i="1" smtClean="0">
                          <a:latin typeface="Cambria Math"/>
                          <a:ea typeface="Cambria Math"/>
                        </a:rPr>
                        <m:t>=</m:t>
                      </m:r>
                      <m:sSub>
                        <m:sSubPr>
                          <m:ctrlPr>
                            <a:rPr lang="en-US" b="0" i="1" smtClean="0">
                              <a:latin typeface="Cambria Math"/>
                              <a:ea typeface="Cambria Math"/>
                            </a:rPr>
                          </m:ctrlPr>
                        </m:sSubPr>
                        <m:e>
                          <m:r>
                            <a:rPr lang="en-US" b="0" i="1" smtClean="0">
                              <a:latin typeface="Cambria Math"/>
                              <a:ea typeface="Cambria Math"/>
                            </a:rPr>
                            <m:t>𝑅</m:t>
                          </m:r>
                        </m:e>
                        <m:sub>
                          <m:r>
                            <a:rPr lang="en-US" b="0" i="1" smtClean="0">
                              <a:latin typeface="Cambria Math"/>
                              <a:ea typeface="Cambria Math"/>
                            </a:rPr>
                            <m:t>1</m:t>
                          </m:r>
                        </m:sub>
                      </m:sSub>
                      <m:sSup>
                        <m:sSupPr>
                          <m:ctrlPr>
                            <a:rPr lang="en-US" b="0" i="1" smtClean="0">
                              <a:latin typeface="Cambria Math"/>
                              <a:ea typeface="Cambria Math"/>
                            </a:rPr>
                          </m:ctrlPr>
                        </m:sSupPr>
                        <m:e>
                          <m:r>
                            <a:rPr lang="en-US" b="0" i="1" smtClean="0">
                              <a:latin typeface="Cambria Math"/>
                              <a:ea typeface="Cambria Math"/>
                            </a:rPr>
                            <m:t>𝑒</m:t>
                          </m:r>
                        </m:e>
                        <m:sup>
                          <m:r>
                            <a:rPr lang="en-US" b="0" i="1" smtClean="0">
                              <a:latin typeface="Cambria Math"/>
                              <a:ea typeface="Cambria Math"/>
                            </a:rPr>
                            <m:t>𝑖</m:t>
                          </m:r>
                          <m:r>
                            <a:rPr lang="el-GR" b="0" i="1" smtClean="0">
                              <a:latin typeface="Cambria Math"/>
                              <a:ea typeface="Cambria Math"/>
                            </a:rPr>
                            <m:t>𝜔</m:t>
                          </m:r>
                          <m:sSub>
                            <m:sSubPr>
                              <m:ctrlPr>
                                <a:rPr lang="el-GR" b="0" i="1" smtClean="0">
                                  <a:latin typeface="Cambria Math"/>
                                  <a:ea typeface="Cambria Math"/>
                                </a:rPr>
                              </m:ctrlPr>
                            </m:sSubPr>
                            <m:e>
                              <m:r>
                                <a:rPr lang="en-US" b="0" i="1" smtClean="0">
                                  <a:latin typeface="Cambria Math"/>
                                  <a:ea typeface="Cambria Math"/>
                                </a:rPr>
                                <m:t>𝑡</m:t>
                              </m:r>
                            </m:e>
                            <m:sub>
                              <m:r>
                                <a:rPr lang="en-US" b="0" i="1" smtClean="0">
                                  <a:latin typeface="Cambria Math"/>
                                  <a:ea typeface="Cambria Math"/>
                                </a:rPr>
                                <m:t>1</m:t>
                              </m:r>
                            </m:sub>
                          </m:sSub>
                        </m:sup>
                      </m:sSup>
                      <m:r>
                        <a:rPr lang="en-US" b="0" i="1" smtClean="0">
                          <a:latin typeface="Cambria Math"/>
                          <a:ea typeface="Cambria Math"/>
                        </a:rPr>
                        <m:t>+</m:t>
                      </m:r>
                      <m:sSubSup>
                        <m:sSubSupPr>
                          <m:ctrlPr>
                            <a:rPr lang="en-US" b="0" i="1" smtClean="0">
                              <a:latin typeface="Cambria Math"/>
                              <a:ea typeface="Cambria Math"/>
                            </a:rPr>
                          </m:ctrlPr>
                        </m:sSubSupPr>
                        <m:e>
                          <m:r>
                            <a:rPr lang="en-US" b="0" i="1" smtClean="0">
                              <a:latin typeface="Cambria Math"/>
                              <a:ea typeface="Cambria Math"/>
                            </a:rPr>
                            <m:t>𝑅</m:t>
                          </m:r>
                          <m:r>
                            <a:rPr lang="en-US" b="0" i="1" smtClean="0">
                              <a:latin typeface="Cambria Math"/>
                              <a:ea typeface="Cambria Math"/>
                            </a:rPr>
                            <m:t>′</m:t>
                          </m:r>
                        </m:e>
                        <m:sub>
                          <m:r>
                            <a:rPr lang="en-US" b="0" i="1" smtClean="0">
                              <a:latin typeface="Cambria Math"/>
                              <a:ea typeface="Cambria Math"/>
                            </a:rPr>
                            <m:t>2</m:t>
                          </m:r>
                        </m:sub>
                        <m:sup/>
                      </m:sSubSup>
                      <m:sSup>
                        <m:sSupPr>
                          <m:ctrlPr>
                            <a:rPr lang="en-US" i="1">
                              <a:latin typeface="Cambria Math"/>
                              <a:ea typeface="Cambria Math"/>
                            </a:rPr>
                          </m:ctrlPr>
                        </m:sSupPr>
                        <m:e>
                          <m:r>
                            <a:rPr lang="en-US" i="1">
                              <a:latin typeface="Cambria Math"/>
                              <a:ea typeface="Cambria Math"/>
                            </a:rPr>
                            <m:t>𝑒</m:t>
                          </m:r>
                        </m:e>
                        <m:sup>
                          <m:r>
                            <a:rPr lang="en-US" i="1">
                              <a:latin typeface="Cambria Math"/>
                              <a:ea typeface="Cambria Math"/>
                            </a:rPr>
                            <m:t>𝑖</m:t>
                          </m:r>
                          <m:r>
                            <a:rPr lang="el-GR" i="1">
                              <a:latin typeface="Cambria Math"/>
                              <a:ea typeface="Cambria Math"/>
                            </a:rPr>
                            <m:t>𝜔</m:t>
                          </m:r>
                          <m:sSub>
                            <m:sSubPr>
                              <m:ctrlPr>
                                <a:rPr lang="el-GR" i="1">
                                  <a:latin typeface="Cambria Math"/>
                                  <a:ea typeface="Cambria Math"/>
                                </a:rPr>
                              </m:ctrlPr>
                            </m:sSubPr>
                            <m:e>
                              <m:r>
                                <a:rPr lang="en-US" i="1">
                                  <a:latin typeface="Cambria Math"/>
                                  <a:ea typeface="Cambria Math"/>
                                </a:rPr>
                                <m:t>𝑡</m:t>
                              </m:r>
                            </m:e>
                            <m:sub>
                              <m:r>
                                <a:rPr lang="en-US" b="0" i="1" smtClean="0">
                                  <a:latin typeface="Cambria Math"/>
                                  <a:ea typeface="Cambria Math"/>
                                </a:rPr>
                                <m:t>2</m:t>
                              </m:r>
                            </m:sub>
                          </m:sSub>
                        </m:sup>
                      </m:sSup>
                      <m:r>
                        <a:rPr lang="en-US" b="0" i="1" smtClean="0">
                          <a:latin typeface="Cambria Math"/>
                          <a:ea typeface="Cambria Math"/>
                        </a:rPr>
                        <m:t>+</m:t>
                      </m:r>
                      <m:sSubSup>
                        <m:sSubSupPr>
                          <m:ctrlPr>
                            <a:rPr lang="en-US" b="0" i="1" smtClean="0">
                              <a:latin typeface="Cambria Math"/>
                              <a:ea typeface="Cambria Math"/>
                            </a:rPr>
                          </m:ctrlPr>
                        </m:sSubSupPr>
                        <m:e>
                          <m:r>
                            <a:rPr lang="en-US" b="0" i="1" smtClean="0">
                              <a:latin typeface="Cambria Math"/>
                              <a:ea typeface="Cambria Math"/>
                            </a:rPr>
                            <m:t>𝑅</m:t>
                          </m:r>
                        </m:e>
                        <m:sub>
                          <m:r>
                            <a:rPr lang="en-US" b="0" i="1" smtClean="0">
                              <a:latin typeface="Cambria Math"/>
                              <a:ea typeface="Cambria Math"/>
                            </a:rPr>
                            <m:t>3</m:t>
                          </m:r>
                        </m:sub>
                        <m:sup>
                          <m:r>
                            <a:rPr lang="en-US" b="0" i="1" smtClean="0">
                              <a:latin typeface="Cambria Math"/>
                              <a:ea typeface="Cambria Math"/>
                            </a:rPr>
                            <m:t>′</m:t>
                          </m:r>
                        </m:sup>
                      </m:sSubSup>
                      <m:sSup>
                        <m:sSupPr>
                          <m:ctrlPr>
                            <a:rPr lang="en-US" i="1">
                              <a:latin typeface="Cambria Math"/>
                              <a:ea typeface="Cambria Math"/>
                            </a:rPr>
                          </m:ctrlPr>
                        </m:sSupPr>
                        <m:e>
                          <m:r>
                            <a:rPr lang="en-US" i="1">
                              <a:latin typeface="Cambria Math"/>
                              <a:ea typeface="Cambria Math"/>
                            </a:rPr>
                            <m:t>𝑒</m:t>
                          </m:r>
                        </m:e>
                        <m:sup>
                          <m:r>
                            <a:rPr lang="en-US" i="1">
                              <a:latin typeface="Cambria Math"/>
                              <a:ea typeface="Cambria Math"/>
                            </a:rPr>
                            <m:t>𝑖</m:t>
                          </m:r>
                          <m:r>
                            <a:rPr lang="el-GR" i="1">
                              <a:latin typeface="Cambria Math"/>
                              <a:ea typeface="Cambria Math"/>
                            </a:rPr>
                            <m:t>𝜔</m:t>
                          </m:r>
                          <m:sSub>
                            <m:sSubPr>
                              <m:ctrlPr>
                                <a:rPr lang="el-GR" i="1">
                                  <a:latin typeface="Cambria Math"/>
                                  <a:ea typeface="Cambria Math"/>
                                </a:rPr>
                              </m:ctrlPr>
                            </m:sSubPr>
                            <m:e>
                              <m:r>
                                <a:rPr lang="en-US" i="1">
                                  <a:latin typeface="Cambria Math"/>
                                  <a:ea typeface="Cambria Math"/>
                                </a:rPr>
                                <m:t>𝑡</m:t>
                              </m:r>
                            </m:e>
                            <m:sub>
                              <m:r>
                                <a:rPr lang="en-US" b="0" i="1" smtClean="0">
                                  <a:latin typeface="Cambria Math"/>
                                  <a:ea typeface="Cambria Math"/>
                                </a:rPr>
                                <m:t>3</m:t>
                              </m:r>
                            </m:sub>
                          </m:sSub>
                        </m:sup>
                      </m:sSup>
                      <m:r>
                        <a:rPr lang="en-US" b="0" i="1" smtClean="0">
                          <a:latin typeface="Cambria Math"/>
                          <a:ea typeface="Cambria Math"/>
                        </a:rPr>
                        <m:t>+⋯</m:t>
                      </m:r>
                    </m:oMath>
                  </m:oMathPara>
                </a14:m>
                <a:endParaRPr lang="en-US" dirty="0"/>
              </a:p>
            </p:txBody>
          </p:sp>
        </mc:Choice>
        <mc:Fallback xmlns="">
          <p:sp>
            <p:nvSpPr>
              <p:cNvPr id="25" name="TextBox 24"/>
              <p:cNvSpPr txBox="1">
                <a:spLocks noRot="1" noChangeAspect="1" noMove="1" noResize="1" noEditPoints="1" noAdjustHandles="1" noChangeArrowheads="1" noChangeShapeType="1" noTextEdit="1"/>
              </p:cNvSpPr>
              <p:nvPr/>
            </p:nvSpPr>
            <p:spPr>
              <a:xfrm>
                <a:off x="3657600" y="2503693"/>
                <a:ext cx="4401461" cy="379848"/>
              </a:xfrm>
              <a:prstGeom prst="rect">
                <a:avLst/>
              </a:prstGeom>
              <a:blipFill rotWithShape="1">
                <a:blip r:embed="rId3"/>
                <a:stretch>
                  <a:fillRect b="-16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3680674" y="3053944"/>
                <a:ext cx="4406847" cy="39459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𝑏</m:t>
                          </m:r>
                        </m:e>
                        <m:sub>
                          <m:r>
                            <a:rPr lang="en-US" b="0" i="1" smtClean="0">
                              <a:latin typeface="Cambria Math"/>
                            </a:rPr>
                            <m:t>1</m:t>
                          </m:r>
                        </m:sub>
                      </m:sSub>
                      <m:d>
                        <m:dPr>
                          <m:ctrlPr>
                            <a:rPr lang="en-US" b="0" i="1" smtClean="0">
                              <a:latin typeface="Cambria Math"/>
                            </a:rPr>
                          </m:ctrlPr>
                        </m:dPr>
                        <m:e>
                          <m:r>
                            <a:rPr lang="en-US" b="0" i="1" smtClean="0">
                              <a:latin typeface="Cambria Math"/>
                            </a:rPr>
                            <m:t>𝑘</m:t>
                          </m:r>
                        </m:e>
                      </m:d>
                      <m:r>
                        <a:rPr lang="en-US" b="0" i="1" smtClean="0">
                          <a:latin typeface="Cambria Math"/>
                          <a:ea typeface="Cambria Math"/>
                        </a:rPr>
                        <m:t>=</m:t>
                      </m:r>
                      <m:sSub>
                        <m:sSubPr>
                          <m:ctrlPr>
                            <a:rPr lang="en-US" b="0" i="1" smtClean="0">
                              <a:latin typeface="Cambria Math"/>
                              <a:ea typeface="Cambria Math"/>
                            </a:rPr>
                          </m:ctrlPr>
                        </m:sSubPr>
                        <m:e>
                          <m:r>
                            <a:rPr lang="en-US" b="0" i="1" smtClean="0">
                              <a:latin typeface="Cambria Math"/>
                              <a:ea typeface="Cambria Math"/>
                            </a:rPr>
                            <m:t>𝑅</m:t>
                          </m:r>
                        </m:e>
                        <m:sub>
                          <m:r>
                            <a:rPr lang="en-US" b="0" i="1" smtClean="0">
                              <a:latin typeface="Cambria Math"/>
                              <a:ea typeface="Cambria Math"/>
                            </a:rPr>
                            <m:t>1</m:t>
                          </m:r>
                        </m:sub>
                      </m:sSub>
                      <m:sSup>
                        <m:sSupPr>
                          <m:ctrlPr>
                            <a:rPr lang="en-US" b="0" i="1" smtClean="0">
                              <a:latin typeface="Cambria Math"/>
                              <a:ea typeface="Cambria Math"/>
                            </a:rPr>
                          </m:ctrlPr>
                        </m:sSupPr>
                        <m:e>
                          <m:r>
                            <a:rPr lang="en-US" b="0" i="1" smtClean="0">
                              <a:latin typeface="Cambria Math"/>
                              <a:ea typeface="Cambria Math"/>
                            </a:rPr>
                            <m:t>𝑒</m:t>
                          </m:r>
                        </m:e>
                        <m:sup>
                          <m:r>
                            <a:rPr lang="en-US" b="0" i="1" smtClean="0">
                              <a:latin typeface="Cambria Math"/>
                              <a:ea typeface="Cambria Math"/>
                            </a:rPr>
                            <m:t>𝑖𝑘</m:t>
                          </m:r>
                          <m:sSub>
                            <m:sSubPr>
                              <m:ctrlPr>
                                <a:rPr lang="el-GR" b="0" i="1" smtClean="0">
                                  <a:latin typeface="Cambria Math"/>
                                  <a:ea typeface="Cambria Math"/>
                                </a:rPr>
                              </m:ctrlPr>
                            </m:sSubPr>
                            <m:e>
                              <m:r>
                                <a:rPr lang="en-US" b="0" i="1" smtClean="0">
                                  <a:latin typeface="Cambria Math"/>
                                  <a:ea typeface="Cambria Math"/>
                                </a:rPr>
                                <m:t>𝑧</m:t>
                              </m:r>
                            </m:e>
                            <m:sub>
                              <m:r>
                                <a:rPr lang="en-US" b="0" i="1" smtClean="0">
                                  <a:latin typeface="Cambria Math"/>
                                  <a:ea typeface="Cambria Math"/>
                                </a:rPr>
                                <m:t>1</m:t>
                              </m:r>
                            </m:sub>
                          </m:sSub>
                        </m:sup>
                      </m:sSup>
                      <m:r>
                        <a:rPr lang="en-US" b="0" i="1" smtClean="0">
                          <a:latin typeface="Cambria Math"/>
                          <a:ea typeface="Cambria Math"/>
                        </a:rPr>
                        <m:t>+</m:t>
                      </m:r>
                      <m:sSubSup>
                        <m:sSubSupPr>
                          <m:ctrlPr>
                            <a:rPr lang="en-US" b="0" i="1" smtClean="0">
                              <a:latin typeface="Cambria Math"/>
                              <a:ea typeface="Cambria Math"/>
                            </a:rPr>
                          </m:ctrlPr>
                        </m:sSubSupPr>
                        <m:e>
                          <m:r>
                            <a:rPr lang="en-US" b="0" i="1" smtClean="0">
                              <a:latin typeface="Cambria Math"/>
                              <a:ea typeface="Cambria Math"/>
                            </a:rPr>
                            <m:t>𝑅</m:t>
                          </m:r>
                          <m:r>
                            <a:rPr lang="en-US" b="0" i="1" smtClean="0">
                              <a:latin typeface="Cambria Math"/>
                              <a:ea typeface="Cambria Math"/>
                            </a:rPr>
                            <m:t>′</m:t>
                          </m:r>
                        </m:e>
                        <m:sub>
                          <m:r>
                            <a:rPr lang="en-US" b="0" i="1" smtClean="0">
                              <a:latin typeface="Cambria Math"/>
                              <a:ea typeface="Cambria Math"/>
                            </a:rPr>
                            <m:t>2</m:t>
                          </m:r>
                        </m:sub>
                        <m:sup/>
                      </m:sSubSup>
                      <m:sSup>
                        <m:sSupPr>
                          <m:ctrlPr>
                            <a:rPr lang="en-US" i="1">
                              <a:latin typeface="Cambria Math"/>
                              <a:ea typeface="Cambria Math"/>
                            </a:rPr>
                          </m:ctrlPr>
                        </m:sSupPr>
                        <m:e>
                          <m:r>
                            <a:rPr lang="en-US" i="1">
                              <a:latin typeface="Cambria Math"/>
                              <a:ea typeface="Cambria Math"/>
                            </a:rPr>
                            <m:t>𝑒</m:t>
                          </m:r>
                        </m:e>
                        <m:sup>
                          <m:r>
                            <a:rPr lang="en-US" i="1">
                              <a:latin typeface="Cambria Math"/>
                              <a:ea typeface="Cambria Math"/>
                            </a:rPr>
                            <m:t>𝑖</m:t>
                          </m:r>
                          <m:r>
                            <a:rPr lang="en-US" b="0" i="1" smtClean="0">
                              <a:latin typeface="Cambria Math"/>
                              <a:ea typeface="Cambria Math"/>
                            </a:rPr>
                            <m:t>𝑘</m:t>
                          </m:r>
                          <m:sSub>
                            <m:sSubPr>
                              <m:ctrlPr>
                                <a:rPr lang="el-GR" i="1">
                                  <a:latin typeface="Cambria Math"/>
                                  <a:ea typeface="Cambria Math"/>
                                </a:rPr>
                              </m:ctrlPr>
                            </m:sSubPr>
                            <m:e>
                              <m:r>
                                <a:rPr lang="en-US" b="0" i="1" smtClean="0">
                                  <a:latin typeface="Cambria Math"/>
                                  <a:ea typeface="Cambria Math"/>
                                </a:rPr>
                                <m:t>𝑧</m:t>
                              </m:r>
                            </m:e>
                            <m:sub>
                              <m:r>
                                <a:rPr lang="en-US" b="0" i="1" smtClean="0">
                                  <a:latin typeface="Cambria Math"/>
                                  <a:ea typeface="Cambria Math"/>
                                </a:rPr>
                                <m:t>2</m:t>
                              </m:r>
                            </m:sub>
                          </m:sSub>
                        </m:sup>
                      </m:sSup>
                      <m:r>
                        <a:rPr lang="en-US" b="0" i="1" smtClean="0">
                          <a:latin typeface="Cambria Math"/>
                          <a:ea typeface="Cambria Math"/>
                        </a:rPr>
                        <m:t>+</m:t>
                      </m:r>
                      <m:sSubSup>
                        <m:sSubSupPr>
                          <m:ctrlPr>
                            <a:rPr lang="en-US" b="0" i="1" smtClean="0">
                              <a:latin typeface="Cambria Math"/>
                              <a:ea typeface="Cambria Math"/>
                            </a:rPr>
                          </m:ctrlPr>
                        </m:sSubSupPr>
                        <m:e>
                          <m:r>
                            <a:rPr lang="en-US" b="0" i="1" smtClean="0">
                              <a:latin typeface="Cambria Math"/>
                              <a:ea typeface="Cambria Math"/>
                            </a:rPr>
                            <m:t>𝑅</m:t>
                          </m:r>
                        </m:e>
                        <m:sub>
                          <m:r>
                            <a:rPr lang="en-US" b="0" i="1" smtClean="0">
                              <a:latin typeface="Cambria Math"/>
                              <a:ea typeface="Cambria Math"/>
                            </a:rPr>
                            <m:t>3</m:t>
                          </m:r>
                        </m:sub>
                        <m:sup>
                          <m:r>
                            <a:rPr lang="en-US" b="0" i="1" smtClean="0">
                              <a:latin typeface="Cambria Math"/>
                              <a:ea typeface="Cambria Math"/>
                            </a:rPr>
                            <m:t>′</m:t>
                          </m:r>
                        </m:sup>
                      </m:sSubSup>
                      <m:sSup>
                        <m:sSupPr>
                          <m:ctrlPr>
                            <a:rPr lang="en-US" i="1">
                              <a:latin typeface="Cambria Math"/>
                              <a:ea typeface="Cambria Math"/>
                            </a:rPr>
                          </m:ctrlPr>
                        </m:sSupPr>
                        <m:e>
                          <m:r>
                            <a:rPr lang="en-US" i="1">
                              <a:latin typeface="Cambria Math"/>
                              <a:ea typeface="Cambria Math"/>
                            </a:rPr>
                            <m:t>𝑒</m:t>
                          </m:r>
                        </m:e>
                        <m:sup>
                          <m:r>
                            <a:rPr lang="en-US" i="1">
                              <a:latin typeface="Cambria Math"/>
                              <a:ea typeface="Cambria Math"/>
                            </a:rPr>
                            <m:t>𝑖</m:t>
                          </m:r>
                          <m:r>
                            <a:rPr lang="en-US" b="0" i="1" smtClean="0">
                              <a:latin typeface="Cambria Math"/>
                              <a:ea typeface="Cambria Math"/>
                            </a:rPr>
                            <m:t>𝑘</m:t>
                          </m:r>
                          <m:sSub>
                            <m:sSubPr>
                              <m:ctrlPr>
                                <a:rPr lang="el-GR" i="1">
                                  <a:latin typeface="Cambria Math"/>
                                  <a:ea typeface="Cambria Math"/>
                                </a:rPr>
                              </m:ctrlPr>
                            </m:sSubPr>
                            <m:e>
                              <m:r>
                                <a:rPr lang="en-US" b="0" i="1" smtClean="0">
                                  <a:latin typeface="Cambria Math"/>
                                  <a:ea typeface="Cambria Math"/>
                                </a:rPr>
                                <m:t>𝑧</m:t>
                              </m:r>
                            </m:e>
                            <m:sub>
                              <m:r>
                                <a:rPr lang="en-US" b="0" i="1" smtClean="0">
                                  <a:latin typeface="Cambria Math"/>
                                  <a:ea typeface="Cambria Math"/>
                                </a:rPr>
                                <m:t>3</m:t>
                              </m:r>
                            </m:sub>
                          </m:sSub>
                        </m:sup>
                      </m:sSup>
                      <m:r>
                        <a:rPr lang="en-US" b="0" i="1" smtClean="0">
                          <a:latin typeface="Cambria Math"/>
                          <a:ea typeface="Cambria Math"/>
                        </a:rPr>
                        <m:t>+⋯</m:t>
                      </m:r>
                    </m:oMath>
                  </m:oMathPara>
                </a14:m>
                <a:endParaRPr lang="en-US" dirty="0"/>
              </a:p>
            </p:txBody>
          </p:sp>
        </mc:Choice>
        <mc:Fallback xmlns="">
          <p:sp>
            <p:nvSpPr>
              <p:cNvPr id="26" name="TextBox 25"/>
              <p:cNvSpPr txBox="1">
                <a:spLocks noRot="1" noChangeAspect="1" noMove="1" noResize="1" noEditPoints="1" noAdjustHandles="1" noChangeArrowheads="1" noChangeShapeType="1" noTextEdit="1"/>
              </p:cNvSpPr>
              <p:nvPr/>
            </p:nvSpPr>
            <p:spPr>
              <a:xfrm>
                <a:off x="3680674" y="3053944"/>
                <a:ext cx="4406847" cy="394595"/>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3414306" y="3650218"/>
                <a:ext cx="575599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𝑏</m:t>
                          </m:r>
                        </m:e>
                        <m:sub>
                          <m:r>
                            <a:rPr lang="en-US" b="0" i="1" smtClean="0">
                              <a:latin typeface="Cambria Math"/>
                            </a:rPr>
                            <m:t>1</m:t>
                          </m:r>
                        </m:sub>
                      </m:sSub>
                      <m:d>
                        <m:dPr>
                          <m:ctrlPr>
                            <a:rPr lang="en-US" b="0" i="1" smtClean="0">
                              <a:latin typeface="Cambria Math"/>
                            </a:rPr>
                          </m:ctrlPr>
                        </m:dPr>
                        <m:e>
                          <m:r>
                            <a:rPr lang="en-US" b="0" i="1" smtClean="0">
                              <a:latin typeface="Cambria Math"/>
                            </a:rPr>
                            <m:t>𝑧</m:t>
                          </m:r>
                        </m:e>
                      </m:d>
                      <m:r>
                        <a:rPr lang="en-US" b="0" i="1" smtClean="0">
                          <a:latin typeface="Cambria Math"/>
                          <a:ea typeface="Cambria Math"/>
                        </a:rPr>
                        <m:t>=</m:t>
                      </m:r>
                      <m:sSub>
                        <m:sSubPr>
                          <m:ctrlPr>
                            <a:rPr lang="en-US" b="0" i="1" smtClean="0">
                              <a:latin typeface="Cambria Math"/>
                              <a:ea typeface="Cambria Math"/>
                            </a:rPr>
                          </m:ctrlPr>
                        </m:sSubPr>
                        <m:e>
                          <m:r>
                            <a:rPr lang="en-US" b="0" i="1" smtClean="0">
                              <a:latin typeface="Cambria Math"/>
                              <a:ea typeface="Cambria Math"/>
                            </a:rPr>
                            <m:t>𝑅</m:t>
                          </m:r>
                        </m:e>
                        <m:sub>
                          <m:r>
                            <a:rPr lang="en-US" b="0" i="1" smtClean="0">
                              <a:latin typeface="Cambria Math"/>
                              <a:ea typeface="Cambria Math"/>
                            </a:rPr>
                            <m:t>1</m:t>
                          </m:r>
                        </m:sub>
                      </m:sSub>
                      <m:r>
                        <a:rPr lang="en-US" b="0" i="1" smtClean="0">
                          <a:latin typeface="Cambria Math"/>
                          <a:ea typeface="Cambria Math"/>
                        </a:rPr>
                        <m:t>𝛿</m:t>
                      </m:r>
                      <m:r>
                        <a:rPr lang="en-US" b="0" i="1" smtClean="0">
                          <a:latin typeface="Cambria Math"/>
                          <a:ea typeface="Cambria Math"/>
                        </a:rPr>
                        <m:t>(</m:t>
                      </m:r>
                      <m:r>
                        <a:rPr lang="en-US" b="0" i="1" smtClean="0">
                          <a:latin typeface="Cambria Math"/>
                          <a:ea typeface="Cambria Math"/>
                        </a:rPr>
                        <m:t>𝑧</m:t>
                      </m:r>
                      <m:r>
                        <a:rPr lang="en-US" b="0" i="1" smtClean="0">
                          <a:latin typeface="Cambria Math"/>
                          <a:ea typeface="Cambria Math"/>
                        </a:rPr>
                        <m:t>−</m:t>
                      </m:r>
                      <m:sSub>
                        <m:sSubPr>
                          <m:ctrlPr>
                            <a:rPr lang="en-US" b="0" i="1" smtClean="0">
                              <a:latin typeface="Cambria Math"/>
                              <a:ea typeface="Cambria Math"/>
                            </a:rPr>
                          </m:ctrlPr>
                        </m:sSubPr>
                        <m:e>
                          <m:r>
                            <a:rPr lang="en-US" b="0" i="1" smtClean="0">
                              <a:latin typeface="Cambria Math"/>
                              <a:ea typeface="Cambria Math"/>
                            </a:rPr>
                            <m:t>𝑧</m:t>
                          </m:r>
                        </m:e>
                        <m:sub>
                          <m:r>
                            <a:rPr lang="en-US" b="0" i="1" smtClean="0">
                              <a:latin typeface="Cambria Math"/>
                              <a:ea typeface="Cambria Math"/>
                            </a:rPr>
                            <m:t>1</m:t>
                          </m:r>
                        </m:sub>
                      </m:sSub>
                      <m:r>
                        <a:rPr lang="en-US" b="0" i="1" smtClean="0">
                          <a:latin typeface="Cambria Math"/>
                          <a:ea typeface="Cambria Math"/>
                        </a:rPr>
                        <m:t>)+</m:t>
                      </m:r>
                      <m:sSubSup>
                        <m:sSubSupPr>
                          <m:ctrlPr>
                            <a:rPr lang="en-US" b="0" i="1" smtClean="0">
                              <a:latin typeface="Cambria Math"/>
                              <a:ea typeface="Cambria Math"/>
                            </a:rPr>
                          </m:ctrlPr>
                        </m:sSubSupPr>
                        <m:e>
                          <m:r>
                            <a:rPr lang="en-US" b="0" i="1" smtClean="0">
                              <a:latin typeface="Cambria Math"/>
                              <a:ea typeface="Cambria Math"/>
                            </a:rPr>
                            <m:t>𝑅</m:t>
                          </m:r>
                          <m:r>
                            <a:rPr lang="en-US" b="0" i="1" smtClean="0">
                              <a:latin typeface="Cambria Math"/>
                              <a:ea typeface="Cambria Math"/>
                            </a:rPr>
                            <m:t>′</m:t>
                          </m:r>
                        </m:e>
                        <m:sub>
                          <m:r>
                            <a:rPr lang="en-US" b="0" i="1" smtClean="0">
                              <a:latin typeface="Cambria Math"/>
                              <a:ea typeface="Cambria Math"/>
                            </a:rPr>
                            <m:t>2</m:t>
                          </m:r>
                        </m:sub>
                        <m:sup/>
                      </m:sSubSup>
                      <m:r>
                        <a:rPr lang="en-US" i="1">
                          <a:latin typeface="Cambria Math"/>
                          <a:ea typeface="Cambria Math"/>
                        </a:rPr>
                        <m:t>𝛿</m:t>
                      </m:r>
                      <m:r>
                        <a:rPr lang="en-US" i="1">
                          <a:latin typeface="Cambria Math"/>
                          <a:ea typeface="Cambria Math"/>
                        </a:rPr>
                        <m:t>(</m:t>
                      </m:r>
                      <m:r>
                        <a:rPr lang="en-US" i="1">
                          <a:latin typeface="Cambria Math"/>
                          <a:ea typeface="Cambria Math"/>
                        </a:rPr>
                        <m:t>𝑧</m:t>
                      </m:r>
                      <m:r>
                        <a:rPr lang="en-US" i="1">
                          <a:latin typeface="Cambria Math"/>
                          <a:ea typeface="Cambria Math"/>
                        </a:rPr>
                        <m:t>−</m:t>
                      </m:r>
                      <m:sSub>
                        <m:sSubPr>
                          <m:ctrlPr>
                            <a:rPr lang="en-US" i="1">
                              <a:latin typeface="Cambria Math"/>
                              <a:ea typeface="Cambria Math"/>
                            </a:rPr>
                          </m:ctrlPr>
                        </m:sSubPr>
                        <m:e>
                          <m:r>
                            <a:rPr lang="en-US" i="1">
                              <a:latin typeface="Cambria Math"/>
                              <a:ea typeface="Cambria Math"/>
                            </a:rPr>
                            <m:t>𝑧</m:t>
                          </m:r>
                        </m:e>
                        <m:sub>
                          <m:r>
                            <a:rPr lang="en-US" b="0" i="1" smtClean="0">
                              <a:latin typeface="Cambria Math"/>
                              <a:ea typeface="Cambria Math"/>
                            </a:rPr>
                            <m:t>2</m:t>
                          </m:r>
                        </m:sub>
                      </m:sSub>
                      <m:r>
                        <a:rPr lang="en-US" i="1">
                          <a:latin typeface="Cambria Math"/>
                          <a:ea typeface="Cambria Math"/>
                        </a:rPr>
                        <m:t>)</m:t>
                      </m:r>
                      <m:r>
                        <a:rPr lang="en-US" b="0" i="1" smtClean="0">
                          <a:latin typeface="Cambria Math"/>
                          <a:ea typeface="Cambria Math"/>
                        </a:rPr>
                        <m:t>+</m:t>
                      </m:r>
                      <m:sSubSup>
                        <m:sSubSupPr>
                          <m:ctrlPr>
                            <a:rPr lang="en-US" b="0" i="1" smtClean="0">
                              <a:latin typeface="Cambria Math"/>
                              <a:ea typeface="Cambria Math"/>
                            </a:rPr>
                          </m:ctrlPr>
                        </m:sSubSupPr>
                        <m:e>
                          <m:r>
                            <a:rPr lang="en-US" b="0" i="1" smtClean="0">
                              <a:latin typeface="Cambria Math"/>
                              <a:ea typeface="Cambria Math"/>
                            </a:rPr>
                            <m:t>𝑅</m:t>
                          </m:r>
                        </m:e>
                        <m:sub>
                          <m:r>
                            <a:rPr lang="en-US" b="0" i="1" smtClean="0">
                              <a:latin typeface="Cambria Math"/>
                              <a:ea typeface="Cambria Math"/>
                            </a:rPr>
                            <m:t>3</m:t>
                          </m:r>
                        </m:sub>
                        <m:sup>
                          <m:r>
                            <a:rPr lang="en-US" b="0" i="1" smtClean="0">
                              <a:latin typeface="Cambria Math"/>
                              <a:ea typeface="Cambria Math"/>
                            </a:rPr>
                            <m:t>′</m:t>
                          </m:r>
                        </m:sup>
                      </m:sSubSup>
                      <m:r>
                        <a:rPr lang="en-US" i="1">
                          <a:latin typeface="Cambria Math"/>
                          <a:ea typeface="Cambria Math"/>
                        </a:rPr>
                        <m:t>𝛿</m:t>
                      </m:r>
                      <m:r>
                        <a:rPr lang="en-US" i="1">
                          <a:latin typeface="Cambria Math"/>
                          <a:ea typeface="Cambria Math"/>
                        </a:rPr>
                        <m:t>(</m:t>
                      </m:r>
                      <m:r>
                        <a:rPr lang="en-US" i="1">
                          <a:latin typeface="Cambria Math"/>
                          <a:ea typeface="Cambria Math"/>
                        </a:rPr>
                        <m:t>𝑧</m:t>
                      </m:r>
                      <m:r>
                        <a:rPr lang="en-US" i="1">
                          <a:latin typeface="Cambria Math"/>
                          <a:ea typeface="Cambria Math"/>
                        </a:rPr>
                        <m:t>−</m:t>
                      </m:r>
                      <m:sSub>
                        <m:sSubPr>
                          <m:ctrlPr>
                            <a:rPr lang="en-US" i="1">
                              <a:latin typeface="Cambria Math"/>
                              <a:ea typeface="Cambria Math"/>
                            </a:rPr>
                          </m:ctrlPr>
                        </m:sSubPr>
                        <m:e>
                          <m:r>
                            <a:rPr lang="en-US" i="1">
                              <a:latin typeface="Cambria Math"/>
                              <a:ea typeface="Cambria Math"/>
                            </a:rPr>
                            <m:t>𝑧</m:t>
                          </m:r>
                        </m:e>
                        <m:sub>
                          <m:r>
                            <a:rPr lang="en-US" b="0" i="1" smtClean="0">
                              <a:latin typeface="Cambria Math"/>
                              <a:ea typeface="Cambria Math"/>
                            </a:rPr>
                            <m:t>3</m:t>
                          </m:r>
                        </m:sub>
                      </m:sSub>
                      <m:r>
                        <a:rPr lang="en-US" i="1">
                          <a:latin typeface="Cambria Math"/>
                          <a:ea typeface="Cambria Math"/>
                        </a:rPr>
                        <m:t>)</m:t>
                      </m:r>
                      <m:r>
                        <a:rPr lang="en-US" b="0" i="1" smtClean="0">
                          <a:latin typeface="Cambria Math"/>
                          <a:ea typeface="Cambria Math"/>
                        </a:rPr>
                        <m:t>+⋯</m:t>
                      </m:r>
                    </m:oMath>
                  </m:oMathPara>
                </a14:m>
                <a:endParaRPr lang="en-US" dirty="0"/>
              </a:p>
            </p:txBody>
          </p:sp>
        </mc:Choice>
        <mc:Fallback xmlns="">
          <p:sp>
            <p:nvSpPr>
              <p:cNvPr id="27" name="TextBox 26"/>
              <p:cNvSpPr txBox="1">
                <a:spLocks noRot="1" noChangeAspect="1" noMove="1" noResize="1" noEditPoints="1" noAdjustHandles="1" noChangeArrowheads="1" noChangeShapeType="1" noTextEdit="1"/>
              </p:cNvSpPr>
              <p:nvPr/>
            </p:nvSpPr>
            <p:spPr>
              <a:xfrm>
                <a:off x="3414306" y="3650218"/>
                <a:ext cx="5755998" cy="369332"/>
              </a:xfrm>
              <a:prstGeom prst="rect">
                <a:avLst/>
              </a:prstGeom>
              <a:blipFill rotWithShape="1">
                <a:blip r:embed="rId5"/>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3695638" y="4292757"/>
                <a:ext cx="521976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𝑏</m:t>
                          </m:r>
                        </m:e>
                        <m:sub>
                          <m:r>
                            <a:rPr lang="en-US" b="0" i="1" smtClean="0">
                              <a:latin typeface="Cambria Math"/>
                            </a:rPr>
                            <m:t>1</m:t>
                          </m:r>
                        </m:sub>
                      </m:sSub>
                      <m:d>
                        <m:dPr>
                          <m:ctrlPr>
                            <a:rPr lang="en-US" b="0" i="1" smtClean="0">
                              <a:latin typeface="Cambria Math"/>
                            </a:rPr>
                          </m:ctrlPr>
                        </m:dPr>
                        <m:e>
                          <m:r>
                            <a:rPr lang="en-US" b="0" i="1" smtClean="0">
                              <a:latin typeface="Cambria Math"/>
                            </a:rPr>
                            <m:t>𝑧</m:t>
                          </m:r>
                        </m:e>
                      </m:d>
                      <m:r>
                        <a:rPr lang="en-US" b="0" i="1" smtClean="0">
                          <a:latin typeface="Cambria Math"/>
                          <a:ea typeface="Cambria Math"/>
                        </a:rPr>
                        <m:t>=</m:t>
                      </m:r>
                      <m:sSub>
                        <m:sSubPr>
                          <m:ctrlPr>
                            <a:rPr lang="en-US" b="0" i="1" smtClean="0">
                              <a:latin typeface="Cambria Math"/>
                              <a:ea typeface="Cambria Math"/>
                            </a:rPr>
                          </m:ctrlPr>
                        </m:sSubPr>
                        <m:e>
                          <m:r>
                            <a:rPr lang="en-US" b="0" i="1" smtClean="0">
                              <a:latin typeface="Cambria Math"/>
                              <a:ea typeface="Cambria Math"/>
                            </a:rPr>
                            <m:t>𝑅</m:t>
                          </m:r>
                        </m:e>
                        <m:sub>
                          <m:r>
                            <a:rPr lang="en-US" b="0" i="1" smtClean="0">
                              <a:latin typeface="Cambria Math"/>
                              <a:ea typeface="Cambria Math"/>
                            </a:rPr>
                            <m:t>1</m:t>
                          </m:r>
                        </m:sub>
                      </m:sSub>
                      <m:r>
                        <a:rPr lang="en-US" b="0" i="1" smtClean="0">
                          <a:latin typeface="Cambria Math"/>
                          <a:ea typeface="Cambria Math"/>
                        </a:rPr>
                        <m:t>𝛿</m:t>
                      </m:r>
                      <m:r>
                        <a:rPr lang="en-US" b="0" i="1" smtClean="0">
                          <a:latin typeface="Cambria Math"/>
                          <a:ea typeface="Cambria Math"/>
                        </a:rPr>
                        <m:t>(</m:t>
                      </m:r>
                      <m:r>
                        <a:rPr lang="en-US" b="0" i="1" smtClean="0">
                          <a:latin typeface="Cambria Math"/>
                          <a:ea typeface="Cambria Math"/>
                        </a:rPr>
                        <m:t>𝑧</m:t>
                      </m:r>
                      <m:r>
                        <a:rPr lang="en-US" b="0" i="1" smtClean="0">
                          <a:latin typeface="Cambria Math"/>
                          <a:ea typeface="Cambria Math"/>
                        </a:rPr>
                        <m:t>−</m:t>
                      </m:r>
                      <m:sSub>
                        <m:sSubPr>
                          <m:ctrlPr>
                            <a:rPr lang="en-US" b="0" i="1" smtClean="0">
                              <a:latin typeface="Cambria Math"/>
                              <a:ea typeface="Cambria Math"/>
                            </a:rPr>
                          </m:ctrlPr>
                        </m:sSubPr>
                        <m:e>
                          <m:r>
                            <a:rPr lang="en-US" b="0" i="1" smtClean="0">
                              <a:latin typeface="Cambria Math"/>
                              <a:ea typeface="Cambria Math"/>
                            </a:rPr>
                            <m:t>𝑧</m:t>
                          </m:r>
                        </m:e>
                        <m:sub>
                          <m:r>
                            <a:rPr lang="en-US" b="0" i="1" smtClean="0">
                              <a:latin typeface="Cambria Math"/>
                              <a:ea typeface="Cambria Math"/>
                            </a:rPr>
                            <m:t>1</m:t>
                          </m:r>
                        </m:sub>
                      </m:sSub>
                      <m:r>
                        <a:rPr lang="en-US" b="0" i="1" smtClean="0">
                          <a:latin typeface="Cambria Math"/>
                          <a:ea typeface="Cambria Math"/>
                        </a:rPr>
                        <m:t>)+</m:t>
                      </m:r>
                      <m:sSubSup>
                        <m:sSubSupPr>
                          <m:ctrlPr>
                            <a:rPr lang="en-US" b="0" i="1" smtClean="0">
                              <a:latin typeface="Cambria Math"/>
                              <a:ea typeface="Cambria Math"/>
                            </a:rPr>
                          </m:ctrlPr>
                        </m:sSubSupPr>
                        <m:e>
                          <m:r>
                            <a:rPr lang="en-US" b="0" i="1" smtClean="0">
                              <a:latin typeface="Cambria Math"/>
                              <a:ea typeface="Cambria Math"/>
                            </a:rPr>
                            <m:t>𝑅</m:t>
                          </m:r>
                          <m:r>
                            <a:rPr lang="en-US" b="0" i="1" smtClean="0">
                              <a:latin typeface="Cambria Math"/>
                              <a:ea typeface="Cambria Math"/>
                            </a:rPr>
                            <m:t>′</m:t>
                          </m:r>
                        </m:e>
                        <m:sub>
                          <m:r>
                            <a:rPr lang="en-US" b="0" i="1" smtClean="0">
                              <a:latin typeface="Cambria Math"/>
                              <a:ea typeface="Cambria Math"/>
                            </a:rPr>
                            <m:t>2</m:t>
                          </m:r>
                        </m:sub>
                        <m:sup/>
                      </m:sSubSup>
                      <m:r>
                        <a:rPr lang="en-US" i="1">
                          <a:latin typeface="Cambria Math"/>
                          <a:ea typeface="Cambria Math"/>
                        </a:rPr>
                        <m:t>𝛿</m:t>
                      </m:r>
                      <m:r>
                        <a:rPr lang="en-US" i="1">
                          <a:latin typeface="Cambria Math"/>
                          <a:ea typeface="Cambria Math"/>
                        </a:rPr>
                        <m:t>(</m:t>
                      </m:r>
                      <m:r>
                        <a:rPr lang="en-US" i="1">
                          <a:latin typeface="Cambria Math"/>
                          <a:ea typeface="Cambria Math"/>
                        </a:rPr>
                        <m:t>𝑧</m:t>
                      </m:r>
                      <m:r>
                        <a:rPr lang="en-US" i="1">
                          <a:latin typeface="Cambria Math"/>
                          <a:ea typeface="Cambria Math"/>
                        </a:rPr>
                        <m:t>−</m:t>
                      </m:r>
                      <m:sSub>
                        <m:sSubPr>
                          <m:ctrlPr>
                            <a:rPr lang="en-US" i="1">
                              <a:latin typeface="Cambria Math"/>
                              <a:ea typeface="Cambria Math"/>
                            </a:rPr>
                          </m:ctrlPr>
                        </m:sSubPr>
                        <m:e>
                          <m:r>
                            <a:rPr lang="en-US" i="1">
                              <a:latin typeface="Cambria Math"/>
                              <a:ea typeface="Cambria Math"/>
                            </a:rPr>
                            <m:t>𝑧</m:t>
                          </m:r>
                        </m:e>
                        <m:sub>
                          <m:r>
                            <a:rPr lang="en-US" b="0" i="1" smtClean="0">
                              <a:latin typeface="Cambria Math"/>
                              <a:ea typeface="Cambria Math"/>
                            </a:rPr>
                            <m:t>2</m:t>
                          </m:r>
                        </m:sub>
                      </m:sSub>
                      <m:r>
                        <a:rPr lang="en-US" i="1">
                          <a:latin typeface="Cambria Math"/>
                          <a:ea typeface="Cambria Math"/>
                        </a:rPr>
                        <m:t>)</m:t>
                      </m:r>
                      <m:r>
                        <a:rPr lang="en-US" b="0" i="1" smtClean="0">
                          <a:latin typeface="Cambria Math"/>
                          <a:ea typeface="Cambria Math"/>
                        </a:rPr>
                        <m:t>+</m:t>
                      </m:r>
                      <m:sSubSup>
                        <m:sSubSupPr>
                          <m:ctrlPr>
                            <a:rPr lang="en-US" b="0" i="1" smtClean="0">
                              <a:latin typeface="Cambria Math"/>
                              <a:ea typeface="Cambria Math"/>
                            </a:rPr>
                          </m:ctrlPr>
                        </m:sSubSupPr>
                        <m:e>
                          <m:r>
                            <a:rPr lang="en-US" b="0" i="1" smtClean="0">
                              <a:latin typeface="Cambria Math"/>
                              <a:ea typeface="Cambria Math"/>
                            </a:rPr>
                            <m:t>𝑅</m:t>
                          </m:r>
                        </m:e>
                        <m:sub>
                          <m:r>
                            <a:rPr lang="en-US" b="0" i="1" smtClean="0">
                              <a:latin typeface="Cambria Math"/>
                              <a:ea typeface="Cambria Math"/>
                            </a:rPr>
                            <m:t>3</m:t>
                          </m:r>
                        </m:sub>
                        <m:sup>
                          <m:r>
                            <a:rPr lang="en-US" b="0" i="1" smtClean="0">
                              <a:latin typeface="Cambria Math"/>
                              <a:ea typeface="Cambria Math"/>
                            </a:rPr>
                            <m:t>′</m:t>
                          </m:r>
                        </m:sup>
                      </m:sSubSup>
                      <m:r>
                        <a:rPr lang="en-US" i="1">
                          <a:latin typeface="Cambria Math"/>
                          <a:ea typeface="Cambria Math"/>
                        </a:rPr>
                        <m:t>𝛿</m:t>
                      </m:r>
                      <m:r>
                        <a:rPr lang="en-US" i="1">
                          <a:latin typeface="Cambria Math"/>
                          <a:ea typeface="Cambria Math"/>
                        </a:rPr>
                        <m:t>(</m:t>
                      </m:r>
                      <m:r>
                        <a:rPr lang="en-US" i="1">
                          <a:latin typeface="Cambria Math"/>
                          <a:ea typeface="Cambria Math"/>
                        </a:rPr>
                        <m:t>𝑧</m:t>
                      </m:r>
                      <m:r>
                        <a:rPr lang="en-US" i="1">
                          <a:latin typeface="Cambria Math"/>
                          <a:ea typeface="Cambria Math"/>
                        </a:rPr>
                        <m:t>−</m:t>
                      </m:r>
                      <m:sSub>
                        <m:sSubPr>
                          <m:ctrlPr>
                            <a:rPr lang="en-US" i="1">
                              <a:latin typeface="Cambria Math"/>
                              <a:ea typeface="Cambria Math"/>
                            </a:rPr>
                          </m:ctrlPr>
                        </m:sSubPr>
                        <m:e>
                          <m:r>
                            <a:rPr lang="en-US" i="1">
                              <a:latin typeface="Cambria Math"/>
                              <a:ea typeface="Cambria Math"/>
                            </a:rPr>
                            <m:t>𝑧</m:t>
                          </m:r>
                        </m:e>
                        <m:sub>
                          <m:r>
                            <a:rPr lang="en-US" b="0" i="1" smtClean="0">
                              <a:latin typeface="Cambria Math"/>
                              <a:ea typeface="Cambria Math"/>
                            </a:rPr>
                            <m:t>3</m:t>
                          </m:r>
                        </m:sub>
                      </m:sSub>
                      <m:r>
                        <a:rPr lang="en-US" i="1">
                          <a:latin typeface="Cambria Math"/>
                          <a:ea typeface="Cambria Math"/>
                        </a:rPr>
                        <m:t>)</m:t>
                      </m:r>
                    </m:oMath>
                  </m:oMathPara>
                </a14:m>
                <a:endParaRPr lang="en-US" dirty="0"/>
              </a:p>
            </p:txBody>
          </p:sp>
        </mc:Choice>
        <mc:Fallback xmlns="">
          <p:sp>
            <p:nvSpPr>
              <p:cNvPr id="28" name="TextBox 27"/>
              <p:cNvSpPr txBox="1">
                <a:spLocks noRot="1" noChangeAspect="1" noMove="1" noResize="1" noEditPoints="1" noAdjustHandles="1" noChangeArrowheads="1" noChangeShapeType="1" noTextEdit="1"/>
              </p:cNvSpPr>
              <p:nvPr/>
            </p:nvSpPr>
            <p:spPr>
              <a:xfrm>
                <a:off x="3695638" y="4292757"/>
                <a:ext cx="5219762" cy="369332"/>
              </a:xfrm>
              <a:prstGeom prst="rect">
                <a:avLst/>
              </a:prstGeom>
              <a:blipFill rotWithShape="1">
                <a:blip r:embed="rId6"/>
                <a:stretch>
                  <a:fillRect b="-11475"/>
                </a:stretch>
              </a:blipFill>
            </p:spPr>
            <p:txBody>
              <a:bodyPr/>
              <a:lstStyle/>
              <a:p>
                <a:r>
                  <a:rPr lang="en-US">
                    <a:noFill/>
                  </a:rPr>
                  <a:t> </a:t>
                </a:r>
              </a:p>
            </p:txBody>
          </p:sp>
        </mc:Fallback>
      </mc:AlternateContent>
      <p:sp>
        <p:nvSpPr>
          <p:cNvPr id="29" name="TextBox 28"/>
          <p:cNvSpPr txBox="1"/>
          <p:nvPr/>
        </p:nvSpPr>
        <p:spPr>
          <a:xfrm>
            <a:off x="0" y="2495550"/>
            <a:ext cx="3063659" cy="369332"/>
          </a:xfrm>
          <a:prstGeom prst="rect">
            <a:avLst/>
          </a:prstGeom>
          <a:noFill/>
        </p:spPr>
        <p:txBody>
          <a:bodyPr wrap="none" rtlCol="0">
            <a:spAutoFit/>
          </a:bodyPr>
          <a:lstStyle/>
          <a:p>
            <a:r>
              <a:rPr lang="en-US" dirty="0" smtClean="0"/>
              <a:t>Temporal Fourier transform</a:t>
            </a:r>
            <a:endParaRPr lang="en-US" dirty="0"/>
          </a:p>
        </p:txBody>
      </p:sp>
      <mc:AlternateContent xmlns:mc="http://schemas.openxmlformats.org/markup-compatibility/2006" xmlns:a14="http://schemas.microsoft.com/office/drawing/2010/main">
        <mc:Choice Requires="a14">
          <p:sp>
            <p:nvSpPr>
              <p:cNvPr id="30" name="TextBox 29"/>
              <p:cNvSpPr txBox="1"/>
              <p:nvPr/>
            </p:nvSpPr>
            <p:spPr>
              <a:xfrm>
                <a:off x="568796" y="2956647"/>
                <a:ext cx="1051313" cy="61375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𝑘</m:t>
                      </m:r>
                      <m:r>
                        <a:rPr lang="en-US" b="0" i="1" smtClean="0">
                          <a:latin typeface="Cambria Math"/>
                        </a:rPr>
                        <m:t>=2</m:t>
                      </m:r>
                      <m:f>
                        <m:fPr>
                          <m:ctrlPr>
                            <a:rPr lang="en-US" b="0" i="1" smtClean="0">
                              <a:latin typeface="Cambria Math"/>
                            </a:rPr>
                          </m:ctrlPr>
                        </m:fPr>
                        <m:num>
                          <m:r>
                            <a:rPr lang="en-US" b="0" i="1" smtClean="0">
                              <a:latin typeface="Cambria Math"/>
                              <a:ea typeface="Cambria Math"/>
                            </a:rPr>
                            <m:t>𝜔</m:t>
                          </m:r>
                        </m:num>
                        <m:den>
                          <m:sSub>
                            <m:sSubPr>
                              <m:ctrlPr>
                                <a:rPr lang="en-US" b="0" i="1" smtClean="0">
                                  <a:latin typeface="Cambria Math"/>
                                </a:rPr>
                              </m:ctrlPr>
                            </m:sSubPr>
                            <m:e>
                              <m:r>
                                <a:rPr lang="en-US" b="0" i="1" smtClean="0">
                                  <a:latin typeface="Cambria Math"/>
                                </a:rPr>
                                <m:t>𝑐</m:t>
                              </m:r>
                            </m:e>
                            <m:sub>
                              <m:r>
                                <a:rPr lang="en-US" b="0" i="1" smtClean="0">
                                  <a:latin typeface="Cambria Math"/>
                                </a:rPr>
                                <m:t>0</m:t>
                              </m:r>
                            </m:sub>
                          </m:sSub>
                        </m:den>
                      </m:f>
                    </m:oMath>
                  </m:oMathPara>
                </a14:m>
                <a:endParaRPr lang="en-US" dirty="0"/>
              </a:p>
            </p:txBody>
          </p:sp>
        </mc:Choice>
        <mc:Fallback xmlns="">
          <p:sp>
            <p:nvSpPr>
              <p:cNvPr id="30" name="TextBox 29"/>
              <p:cNvSpPr txBox="1">
                <a:spLocks noRot="1" noChangeAspect="1" noMove="1" noResize="1" noEditPoints="1" noAdjustHandles="1" noChangeArrowheads="1" noChangeShapeType="1" noTextEdit="1"/>
              </p:cNvSpPr>
              <p:nvPr/>
            </p:nvSpPr>
            <p:spPr>
              <a:xfrm>
                <a:off x="568796" y="2956647"/>
                <a:ext cx="1051313" cy="613758"/>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1648157" y="2955809"/>
                <a:ext cx="1095043" cy="59086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𝑧</m:t>
                          </m:r>
                        </m:e>
                        <m:sub>
                          <m:r>
                            <a:rPr lang="en-US" b="0" i="1" smtClean="0">
                              <a:latin typeface="Cambria Math"/>
                            </a:rPr>
                            <m:t>𝑖</m:t>
                          </m:r>
                        </m:sub>
                      </m:sSub>
                      <m:r>
                        <a:rPr lang="en-US" b="0" i="1" smtClean="0">
                          <a:latin typeface="Cambria Math"/>
                        </a:rPr>
                        <m:t>=</m:t>
                      </m:r>
                      <m:f>
                        <m:fPr>
                          <m:ctrlPr>
                            <a:rPr lang="en-US" b="0" i="1" smtClean="0">
                              <a:latin typeface="Cambria Math"/>
                            </a:rPr>
                          </m:ctrlPr>
                        </m:fPr>
                        <m:num>
                          <m:sSub>
                            <m:sSubPr>
                              <m:ctrlPr>
                                <a:rPr lang="en-US" b="0" i="1" smtClean="0">
                                  <a:latin typeface="Cambria Math"/>
                                </a:rPr>
                              </m:ctrlPr>
                            </m:sSubPr>
                            <m:e>
                              <m:r>
                                <a:rPr lang="en-US" b="0" i="1" smtClean="0">
                                  <a:latin typeface="Cambria Math"/>
                                </a:rPr>
                                <m:t>𝑐</m:t>
                              </m:r>
                            </m:e>
                            <m:sub>
                              <m:r>
                                <a:rPr lang="en-US" b="0" i="1" smtClean="0">
                                  <a:latin typeface="Cambria Math"/>
                                </a:rPr>
                                <m:t>0</m:t>
                              </m:r>
                            </m:sub>
                          </m:sSub>
                          <m:sSub>
                            <m:sSubPr>
                              <m:ctrlPr>
                                <a:rPr lang="en-US" b="0" i="1" smtClean="0">
                                  <a:latin typeface="Cambria Math"/>
                                </a:rPr>
                              </m:ctrlPr>
                            </m:sSubPr>
                            <m:e>
                              <m:r>
                                <a:rPr lang="en-US" b="0" i="1" smtClean="0">
                                  <a:latin typeface="Cambria Math"/>
                                </a:rPr>
                                <m:t>𝑡</m:t>
                              </m:r>
                            </m:e>
                            <m:sub>
                              <m:r>
                                <a:rPr lang="en-US" b="0" i="1" smtClean="0">
                                  <a:latin typeface="Cambria Math"/>
                                </a:rPr>
                                <m:t>𝑖</m:t>
                              </m:r>
                            </m:sub>
                          </m:sSub>
                        </m:num>
                        <m:den>
                          <m:r>
                            <a:rPr lang="en-US" b="0" i="1" smtClean="0">
                              <a:latin typeface="Cambria Math"/>
                            </a:rPr>
                            <m:t>2</m:t>
                          </m:r>
                        </m:den>
                      </m:f>
                    </m:oMath>
                  </m:oMathPara>
                </a14:m>
                <a:endParaRPr lang="en-US" dirty="0"/>
              </a:p>
            </p:txBody>
          </p:sp>
        </mc:Choice>
        <mc:Fallback xmlns="">
          <p:sp>
            <p:nvSpPr>
              <p:cNvPr id="32" name="TextBox 31"/>
              <p:cNvSpPr txBox="1">
                <a:spLocks noRot="1" noChangeAspect="1" noMove="1" noResize="1" noEditPoints="1" noAdjustHandles="1" noChangeArrowheads="1" noChangeShapeType="1" noTextEdit="1"/>
              </p:cNvSpPr>
              <p:nvPr/>
            </p:nvSpPr>
            <p:spPr>
              <a:xfrm>
                <a:off x="1648157" y="2955809"/>
                <a:ext cx="1095043" cy="590867"/>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451238" y="3638550"/>
                <a:ext cx="2520562" cy="369332"/>
              </a:xfrm>
              <a:prstGeom prst="rect">
                <a:avLst/>
              </a:prstGeom>
              <a:noFill/>
            </p:spPr>
            <p:txBody>
              <a:bodyPr wrap="none" rtlCol="0">
                <a:spAutoFit/>
              </a:bodyPr>
              <a:lstStyle/>
              <a:p>
                <a:r>
                  <a:rPr lang="en-US" dirty="0" smtClean="0"/>
                  <a:t>Fourier transform on </a:t>
                </a:r>
                <a14:m>
                  <m:oMath xmlns:m="http://schemas.openxmlformats.org/officeDocument/2006/math">
                    <m:r>
                      <a:rPr lang="en-US" b="0" i="1" smtClean="0">
                        <a:latin typeface="Cambria Math"/>
                      </a:rPr>
                      <m:t>𝑘</m:t>
                    </m:r>
                  </m:oMath>
                </a14:m>
                <a:endParaRPr lang="en-US" dirty="0"/>
              </a:p>
            </p:txBody>
          </p:sp>
        </mc:Choice>
        <mc:Fallback xmlns="">
          <p:sp>
            <p:nvSpPr>
              <p:cNvPr id="33" name="TextBox 32"/>
              <p:cNvSpPr txBox="1">
                <a:spLocks noRot="1" noChangeAspect="1" noMove="1" noResize="1" noEditPoints="1" noAdjustHandles="1" noChangeArrowheads="1" noChangeShapeType="1" noTextEdit="1"/>
              </p:cNvSpPr>
              <p:nvPr/>
            </p:nvSpPr>
            <p:spPr>
              <a:xfrm>
                <a:off x="451238" y="3638550"/>
                <a:ext cx="2520562" cy="369332"/>
              </a:xfrm>
              <a:prstGeom prst="rect">
                <a:avLst/>
              </a:prstGeom>
              <a:blipFill rotWithShape="1">
                <a:blip r:embed="rId9"/>
                <a:stretch>
                  <a:fillRect l="-1932" t="-6667" b="-28333"/>
                </a:stretch>
              </a:blipFill>
            </p:spPr>
            <p:txBody>
              <a:bodyPr/>
              <a:lstStyle/>
              <a:p>
                <a:r>
                  <a:rPr lang="en-US">
                    <a:noFill/>
                  </a:rPr>
                  <a:t> </a:t>
                </a:r>
              </a:p>
            </p:txBody>
          </p:sp>
        </mc:Fallback>
      </mc:AlternateContent>
      <p:cxnSp>
        <p:nvCxnSpPr>
          <p:cNvPr id="36" name="Straight Arrow Connector 35"/>
          <p:cNvCxnSpPr/>
          <p:nvPr/>
        </p:nvCxnSpPr>
        <p:spPr>
          <a:xfrm>
            <a:off x="3064520" y="2693617"/>
            <a:ext cx="6858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3216920" y="3823216"/>
            <a:ext cx="342900" cy="1166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2971800" y="3257550"/>
            <a:ext cx="6858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506477" y="4292757"/>
            <a:ext cx="2600392" cy="369332"/>
          </a:xfrm>
          <a:prstGeom prst="rect">
            <a:avLst/>
          </a:prstGeom>
          <a:noFill/>
        </p:spPr>
        <p:txBody>
          <a:bodyPr wrap="none" rtlCol="0">
            <a:spAutoFit/>
          </a:bodyPr>
          <a:lstStyle/>
          <a:p>
            <a:r>
              <a:rPr lang="en-US" dirty="0" smtClean="0"/>
              <a:t>Keeping only primaries</a:t>
            </a:r>
            <a:endParaRPr lang="en-US" dirty="0"/>
          </a:p>
        </p:txBody>
      </p:sp>
      <p:cxnSp>
        <p:nvCxnSpPr>
          <p:cNvPr id="42" name="Straight Arrow Connector 41"/>
          <p:cNvCxnSpPr/>
          <p:nvPr/>
        </p:nvCxnSpPr>
        <p:spPr>
          <a:xfrm>
            <a:off x="3124200" y="4476750"/>
            <a:ext cx="6858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3810000" y="4292757"/>
            <a:ext cx="5029200" cy="369332"/>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195678" y="57150"/>
            <a:ext cx="5554726" cy="1077218"/>
          </a:xfrm>
          <a:prstGeom prst="rect">
            <a:avLst/>
          </a:prstGeom>
          <a:noFill/>
        </p:spPr>
        <p:txBody>
          <a:bodyPr wrap="none" rtlCol="0">
            <a:spAutoFit/>
          </a:bodyPr>
          <a:lstStyle/>
          <a:p>
            <a:r>
              <a:rPr lang="en-US" sz="3200" dirty="0" smtClean="0"/>
              <a:t>The leading-order attenuator </a:t>
            </a:r>
          </a:p>
          <a:p>
            <a:r>
              <a:rPr lang="en-US" sz="3200" dirty="0" smtClean="0"/>
              <a:t>for 1D and normal incidence</a:t>
            </a:r>
            <a:endParaRPr lang="en-US" sz="3200" dirty="0"/>
          </a:p>
        </p:txBody>
      </p:sp>
    </p:spTree>
    <p:extLst>
      <p:ext uri="{BB962C8B-B14F-4D97-AF65-F5344CB8AC3E}">
        <p14:creationId xmlns:p14="http://schemas.microsoft.com/office/powerpoint/2010/main" val="10373957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11</a:t>
            </a:fld>
            <a:endParaRPr lang="en-US" sz="1400" b="1" dirty="0">
              <a:solidFill>
                <a:srgbClr val="FFFFFF"/>
              </a:solidFill>
            </a:endParaRPr>
          </a:p>
        </p:txBody>
      </p:sp>
      <p:grpSp>
        <p:nvGrpSpPr>
          <p:cNvPr id="2" name="Group 1"/>
          <p:cNvGrpSpPr/>
          <p:nvPr/>
        </p:nvGrpSpPr>
        <p:grpSpPr>
          <a:xfrm>
            <a:off x="1063409" y="1211624"/>
            <a:ext cx="6708991" cy="2579326"/>
            <a:chOff x="1063409" y="438150"/>
            <a:chExt cx="6708991" cy="2579326"/>
          </a:xfrm>
        </p:grpSpPr>
        <p:cxnSp>
          <p:nvCxnSpPr>
            <p:cNvPr id="5" name="Straight Connector 4"/>
            <p:cNvCxnSpPr/>
            <p:nvPr/>
          </p:nvCxnSpPr>
          <p:spPr>
            <a:xfrm>
              <a:off x="1715580" y="2652344"/>
              <a:ext cx="566760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647611" y="1939679"/>
              <a:ext cx="573557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578877" y="1229614"/>
              <a:ext cx="58043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7"/>
                <p:cNvSpPr txBox="1"/>
                <p:nvPr/>
              </p:nvSpPr>
              <p:spPr>
                <a:xfrm>
                  <a:off x="1063409" y="1108238"/>
                  <a:ext cx="542672" cy="29332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a:rPr>
                            </m:ctrlPr>
                          </m:sSubPr>
                          <m:e>
                            <m:r>
                              <a:rPr lang="en-US" sz="2000" b="0" i="1" smtClean="0">
                                <a:latin typeface="Cambria Math"/>
                              </a:rPr>
                              <m:t>𝑍</m:t>
                            </m:r>
                          </m:e>
                          <m:sub>
                            <m:r>
                              <a:rPr lang="en-US" sz="2000" b="0" i="1" smtClean="0">
                                <a:latin typeface="Cambria Math"/>
                              </a:rPr>
                              <m:t>1</m:t>
                            </m:r>
                          </m:sub>
                        </m:sSub>
                      </m:oMath>
                    </m:oMathPara>
                  </a14:m>
                  <a:endParaRPr lang="en-US" sz="2000" dirty="0"/>
                </a:p>
              </p:txBody>
            </p:sp>
          </mc:Choice>
          <mc:Fallback xmlns="">
            <p:sp>
              <p:nvSpPr>
                <p:cNvPr id="8" name="TextBox 7"/>
                <p:cNvSpPr txBox="1">
                  <a:spLocks noRot="1" noChangeAspect="1" noMove="1" noResize="1" noEditPoints="1" noAdjustHandles="1" noChangeArrowheads="1" noChangeShapeType="1" noTextEdit="1"/>
                </p:cNvSpPr>
                <p:nvPr/>
              </p:nvSpPr>
              <p:spPr>
                <a:xfrm>
                  <a:off x="1063409" y="1108238"/>
                  <a:ext cx="542672" cy="293326"/>
                </a:xfrm>
                <a:prstGeom prst="rect">
                  <a:avLst/>
                </a:prstGeom>
                <a:blipFill rotWithShape="1">
                  <a:blip r:embed="rId2"/>
                  <a:stretch>
                    <a:fillRect b="-354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063409" y="1793032"/>
                  <a:ext cx="549131" cy="29332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a:rPr>
                            </m:ctrlPr>
                          </m:sSubPr>
                          <m:e>
                            <m:r>
                              <a:rPr lang="en-US" sz="2000" b="0" i="1" smtClean="0">
                                <a:latin typeface="Cambria Math"/>
                              </a:rPr>
                              <m:t>𝑍</m:t>
                            </m:r>
                          </m:e>
                          <m:sub>
                            <m:r>
                              <a:rPr lang="en-US" sz="2000" b="0" i="1" smtClean="0">
                                <a:latin typeface="Cambria Math"/>
                              </a:rPr>
                              <m:t>2</m:t>
                            </m:r>
                          </m:sub>
                        </m:sSub>
                      </m:oMath>
                    </m:oMathPara>
                  </a14:m>
                  <a:endParaRPr lang="en-US" sz="2000" dirty="0"/>
                </a:p>
              </p:txBody>
            </p:sp>
          </mc:Choice>
          <mc:Fallback xmlns="">
            <p:sp>
              <p:nvSpPr>
                <p:cNvPr id="9" name="TextBox 8"/>
                <p:cNvSpPr txBox="1">
                  <a:spLocks noRot="1" noChangeAspect="1" noMove="1" noResize="1" noEditPoints="1" noAdjustHandles="1" noChangeArrowheads="1" noChangeShapeType="1" noTextEdit="1"/>
                </p:cNvSpPr>
                <p:nvPr/>
              </p:nvSpPr>
              <p:spPr>
                <a:xfrm>
                  <a:off x="1063409" y="1793032"/>
                  <a:ext cx="549131" cy="293326"/>
                </a:xfrm>
                <a:prstGeom prst="rect">
                  <a:avLst/>
                </a:prstGeom>
                <a:blipFill rotWithShape="1">
                  <a:blip r:embed="rId3"/>
                  <a:stretch>
                    <a:fillRect b="-37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1063409" y="2448536"/>
                  <a:ext cx="549131" cy="29332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a:rPr>
                            </m:ctrlPr>
                          </m:sSubPr>
                          <m:e>
                            <m:r>
                              <a:rPr lang="en-US" sz="2000" b="0" i="1" smtClean="0">
                                <a:latin typeface="Cambria Math"/>
                              </a:rPr>
                              <m:t>𝑍</m:t>
                            </m:r>
                          </m:e>
                          <m:sub>
                            <m:r>
                              <a:rPr lang="en-US" sz="2000" b="0" i="1" smtClean="0">
                                <a:latin typeface="Cambria Math"/>
                              </a:rPr>
                              <m:t>3</m:t>
                            </m:r>
                          </m:sub>
                        </m:sSub>
                      </m:oMath>
                    </m:oMathPara>
                  </a14:m>
                  <a:endParaRPr lang="en-US" sz="2000" dirty="0"/>
                </a:p>
              </p:txBody>
            </p:sp>
          </mc:Choice>
          <mc:Fallback xmlns="">
            <p:sp>
              <p:nvSpPr>
                <p:cNvPr id="10" name="TextBox 9"/>
                <p:cNvSpPr txBox="1">
                  <a:spLocks noRot="1" noChangeAspect="1" noMove="1" noResize="1" noEditPoints="1" noAdjustHandles="1" noChangeArrowheads="1" noChangeShapeType="1" noTextEdit="1"/>
                </p:cNvSpPr>
                <p:nvPr/>
              </p:nvSpPr>
              <p:spPr>
                <a:xfrm>
                  <a:off x="1063409" y="2448536"/>
                  <a:ext cx="549131" cy="293326"/>
                </a:xfrm>
                <a:prstGeom prst="rect">
                  <a:avLst/>
                </a:prstGeom>
                <a:blipFill rotWithShape="1">
                  <a:blip r:embed="rId4"/>
                  <a:stretch>
                    <a:fillRect b="-37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6781800" y="830624"/>
                  <a:ext cx="970013" cy="29332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a:rPr>
                            </m:ctrlPr>
                          </m:sSubPr>
                          <m:e>
                            <m:r>
                              <a:rPr lang="en-US" sz="2000" b="0" i="1" smtClean="0">
                                <a:latin typeface="Cambria Math"/>
                              </a:rPr>
                              <m:t>𝑐</m:t>
                            </m:r>
                          </m:e>
                          <m:sub>
                            <m:r>
                              <a:rPr lang="en-US" sz="2000" b="0" i="1" smtClean="0">
                                <a:latin typeface="Cambria Math"/>
                              </a:rPr>
                              <m:t>0</m:t>
                            </m:r>
                          </m:sub>
                        </m:sSub>
                        <m:r>
                          <a:rPr lang="en-US" sz="2000" b="0" i="0" smtClean="0">
                            <a:latin typeface="Cambria Math"/>
                          </a:rPr>
                          <m:t>, </m:t>
                        </m:r>
                        <m:sSub>
                          <m:sSubPr>
                            <m:ctrlPr>
                              <a:rPr lang="en-US" sz="2000" b="0" i="1" smtClean="0">
                                <a:latin typeface="Cambria Math"/>
                              </a:rPr>
                            </m:ctrlPr>
                          </m:sSubPr>
                          <m:e>
                            <m:r>
                              <a:rPr lang="en-US" sz="2000" b="0" i="1" smtClean="0">
                                <a:latin typeface="Cambria Math"/>
                              </a:rPr>
                              <m:t>  </m:t>
                            </m:r>
                            <m:r>
                              <a:rPr lang="en-US" sz="2000" b="0" i="1" smtClean="0">
                                <a:latin typeface="Cambria Math"/>
                                <a:ea typeface="Cambria Math"/>
                              </a:rPr>
                              <m:t>𝜌</m:t>
                            </m:r>
                          </m:e>
                          <m:sub>
                            <m:r>
                              <a:rPr lang="en-US" sz="2000" b="0" i="1" smtClean="0">
                                <a:latin typeface="Cambria Math"/>
                              </a:rPr>
                              <m:t>0</m:t>
                            </m:r>
                          </m:sub>
                        </m:sSub>
                      </m:oMath>
                    </m:oMathPara>
                  </a14:m>
                  <a:endParaRPr lang="en-US" sz="2000" dirty="0"/>
                </a:p>
              </p:txBody>
            </p:sp>
          </mc:Choice>
          <mc:Fallback xmlns="">
            <p:sp>
              <p:nvSpPr>
                <p:cNvPr id="11" name="TextBox 10"/>
                <p:cNvSpPr txBox="1">
                  <a:spLocks noRot="1" noChangeAspect="1" noMove="1" noResize="1" noEditPoints="1" noAdjustHandles="1" noChangeArrowheads="1" noChangeShapeType="1" noTextEdit="1"/>
                </p:cNvSpPr>
                <p:nvPr/>
              </p:nvSpPr>
              <p:spPr>
                <a:xfrm>
                  <a:off x="6781800" y="830624"/>
                  <a:ext cx="970013" cy="293326"/>
                </a:xfrm>
                <a:prstGeom prst="rect">
                  <a:avLst/>
                </a:prstGeom>
                <a:blipFill rotWithShape="1">
                  <a:blip r:embed="rId5"/>
                  <a:stretch>
                    <a:fillRect b="-458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6781800" y="1516424"/>
                  <a:ext cx="957091" cy="29332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a:rPr>
                            </m:ctrlPr>
                          </m:sSubPr>
                          <m:e>
                            <m:r>
                              <a:rPr lang="en-US" sz="2000" i="1">
                                <a:latin typeface="Cambria Math"/>
                              </a:rPr>
                              <m:t>𝑐</m:t>
                            </m:r>
                          </m:e>
                          <m:sub>
                            <m:r>
                              <a:rPr lang="en-US" sz="2000" b="0" i="1" smtClean="0">
                                <a:latin typeface="Cambria Math"/>
                              </a:rPr>
                              <m:t>1</m:t>
                            </m:r>
                          </m:sub>
                        </m:sSub>
                        <m:r>
                          <a:rPr lang="en-US" sz="2000" b="0" i="1" smtClean="0">
                            <a:latin typeface="Cambria Math"/>
                          </a:rPr>
                          <m:t>,</m:t>
                        </m:r>
                        <m:sSub>
                          <m:sSubPr>
                            <m:ctrlPr>
                              <a:rPr lang="en-US" sz="2000" i="1">
                                <a:latin typeface="Cambria Math"/>
                              </a:rPr>
                            </m:ctrlPr>
                          </m:sSubPr>
                          <m:e>
                            <m:r>
                              <a:rPr lang="en-US" sz="2000" i="1">
                                <a:latin typeface="Cambria Math"/>
                              </a:rPr>
                              <m:t>  </m:t>
                            </m:r>
                            <m:r>
                              <a:rPr lang="en-US" sz="2000" i="1">
                                <a:latin typeface="Cambria Math"/>
                                <a:ea typeface="Cambria Math"/>
                              </a:rPr>
                              <m:t>𝜌</m:t>
                            </m:r>
                          </m:e>
                          <m:sub>
                            <m:r>
                              <a:rPr lang="en-US" sz="2000" b="0" i="1" smtClean="0">
                                <a:latin typeface="Cambria Math"/>
                                <a:ea typeface="Cambria Math"/>
                              </a:rPr>
                              <m:t>1</m:t>
                            </m:r>
                          </m:sub>
                        </m:sSub>
                      </m:oMath>
                    </m:oMathPara>
                  </a14:m>
                  <a:endParaRPr lang="en-US" sz="2000" dirty="0"/>
                </a:p>
              </p:txBody>
            </p:sp>
          </mc:Choice>
          <mc:Fallback xmlns="">
            <p:sp>
              <p:nvSpPr>
                <p:cNvPr id="12" name="Rectangle 11"/>
                <p:cNvSpPr>
                  <a:spLocks noRot="1" noChangeAspect="1" noMove="1" noResize="1" noEditPoints="1" noAdjustHandles="1" noChangeArrowheads="1" noChangeShapeType="1" noTextEdit="1"/>
                </p:cNvSpPr>
                <p:nvPr/>
              </p:nvSpPr>
              <p:spPr>
                <a:xfrm>
                  <a:off x="6781800" y="1516424"/>
                  <a:ext cx="957091" cy="293326"/>
                </a:xfrm>
                <a:prstGeom prst="rect">
                  <a:avLst/>
                </a:prstGeom>
                <a:blipFill rotWithShape="1">
                  <a:blip r:embed="rId6"/>
                  <a:stretch>
                    <a:fillRect b="-458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6802387" y="2278424"/>
                  <a:ext cx="970013" cy="29332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a:rPr>
                            </m:ctrlPr>
                          </m:sSubPr>
                          <m:e>
                            <m:r>
                              <a:rPr lang="en-US" sz="2000" i="1">
                                <a:latin typeface="Cambria Math"/>
                              </a:rPr>
                              <m:t>𝑐</m:t>
                            </m:r>
                          </m:e>
                          <m:sub>
                            <m:r>
                              <a:rPr lang="en-US" sz="2000" b="0" i="1" smtClean="0">
                                <a:latin typeface="Cambria Math"/>
                              </a:rPr>
                              <m:t>2</m:t>
                            </m:r>
                          </m:sub>
                        </m:sSub>
                        <m:r>
                          <a:rPr lang="en-US" sz="2000" b="0" i="1" smtClean="0">
                            <a:latin typeface="Cambria Math"/>
                          </a:rPr>
                          <m:t>,</m:t>
                        </m:r>
                        <m:sSub>
                          <m:sSubPr>
                            <m:ctrlPr>
                              <a:rPr lang="en-US" sz="2000" i="1">
                                <a:latin typeface="Cambria Math"/>
                              </a:rPr>
                            </m:ctrlPr>
                          </m:sSubPr>
                          <m:e>
                            <m:r>
                              <a:rPr lang="en-US" sz="2000" i="1">
                                <a:latin typeface="Cambria Math"/>
                              </a:rPr>
                              <m:t>  </m:t>
                            </m:r>
                            <m:r>
                              <a:rPr lang="en-US" sz="2000" i="1">
                                <a:latin typeface="Cambria Math"/>
                                <a:ea typeface="Cambria Math"/>
                              </a:rPr>
                              <m:t>𝜌</m:t>
                            </m:r>
                          </m:e>
                          <m:sub>
                            <m:r>
                              <a:rPr lang="en-US" sz="2000" b="0" i="1" smtClean="0">
                                <a:latin typeface="Cambria Math"/>
                                <a:ea typeface="Cambria Math"/>
                              </a:rPr>
                              <m:t>2</m:t>
                            </m:r>
                          </m:sub>
                        </m:sSub>
                      </m:oMath>
                    </m:oMathPara>
                  </a14:m>
                  <a:endParaRPr lang="en-US" sz="2000" dirty="0"/>
                </a:p>
              </p:txBody>
            </p:sp>
          </mc:Choice>
          <mc:Fallback xmlns="">
            <p:sp>
              <p:nvSpPr>
                <p:cNvPr id="13" name="Rectangle 12"/>
                <p:cNvSpPr>
                  <a:spLocks noRot="1" noChangeAspect="1" noMove="1" noResize="1" noEditPoints="1" noAdjustHandles="1" noChangeArrowheads="1" noChangeShapeType="1" noTextEdit="1"/>
                </p:cNvSpPr>
                <p:nvPr/>
              </p:nvSpPr>
              <p:spPr>
                <a:xfrm>
                  <a:off x="6802387" y="2278424"/>
                  <a:ext cx="970013" cy="293326"/>
                </a:xfrm>
                <a:prstGeom prst="rect">
                  <a:avLst/>
                </a:prstGeom>
                <a:blipFill rotWithShape="1">
                  <a:blip r:embed="rId7"/>
                  <a:stretch>
                    <a:fillRect b="-458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6781800" y="2724150"/>
                  <a:ext cx="970013" cy="29332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a:rPr>
                            </m:ctrlPr>
                          </m:sSubPr>
                          <m:e>
                            <m:r>
                              <a:rPr lang="en-US" sz="2000" i="1">
                                <a:latin typeface="Cambria Math"/>
                              </a:rPr>
                              <m:t>𝑐</m:t>
                            </m:r>
                          </m:e>
                          <m:sub>
                            <m:r>
                              <a:rPr lang="en-US" sz="2000" b="0" i="1" smtClean="0">
                                <a:latin typeface="Cambria Math"/>
                              </a:rPr>
                              <m:t>3</m:t>
                            </m:r>
                          </m:sub>
                        </m:sSub>
                        <m:r>
                          <a:rPr lang="en-US" sz="2000" b="0" i="1" smtClean="0">
                            <a:latin typeface="Cambria Math"/>
                          </a:rPr>
                          <m:t>,</m:t>
                        </m:r>
                        <m:sSub>
                          <m:sSubPr>
                            <m:ctrlPr>
                              <a:rPr lang="en-US" sz="2000" i="1">
                                <a:latin typeface="Cambria Math"/>
                              </a:rPr>
                            </m:ctrlPr>
                          </m:sSubPr>
                          <m:e>
                            <m:r>
                              <a:rPr lang="en-US" sz="2000" i="1">
                                <a:latin typeface="Cambria Math"/>
                              </a:rPr>
                              <m:t>  </m:t>
                            </m:r>
                            <m:r>
                              <a:rPr lang="en-US" sz="2000" i="1">
                                <a:latin typeface="Cambria Math"/>
                                <a:ea typeface="Cambria Math"/>
                              </a:rPr>
                              <m:t>𝜌</m:t>
                            </m:r>
                          </m:e>
                          <m:sub>
                            <m:r>
                              <a:rPr lang="en-US" sz="2000" b="0" i="1" smtClean="0">
                                <a:latin typeface="Cambria Math"/>
                                <a:ea typeface="Cambria Math"/>
                              </a:rPr>
                              <m:t>3</m:t>
                            </m:r>
                          </m:sub>
                        </m:sSub>
                      </m:oMath>
                    </m:oMathPara>
                  </a14:m>
                  <a:endParaRPr lang="en-US" sz="2000" dirty="0"/>
                </a:p>
              </p:txBody>
            </p:sp>
          </mc:Choice>
          <mc:Fallback xmlns="">
            <p:sp>
              <p:nvSpPr>
                <p:cNvPr id="14" name="Rectangle 13"/>
                <p:cNvSpPr>
                  <a:spLocks noRot="1" noChangeAspect="1" noMove="1" noResize="1" noEditPoints="1" noAdjustHandles="1" noChangeArrowheads="1" noChangeShapeType="1" noTextEdit="1"/>
                </p:cNvSpPr>
                <p:nvPr/>
              </p:nvSpPr>
              <p:spPr>
                <a:xfrm>
                  <a:off x="6781800" y="2724150"/>
                  <a:ext cx="970013" cy="293326"/>
                </a:xfrm>
                <a:prstGeom prst="rect">
                  <a:avLst/>
                </a:prstGeom>
                <a:blipFill rotWithShape="1">
                  <a:blip r:embed="rId8"/>
                  <a:stretch>
                    <a:fillRect b="-45833"/>
                  </a:stretch>
                </a:blipFill>
              </p:spPr>
              <p:txBody>
                <a:bodyPr/>
                <a:lstStyle/>
                <a:p>
                  <a:r>
                    <a:rPr lang="en-US">
                      <a:noFill/>
                    </a:rPr>
                    <a:t> </a:t>
                  </a:r>
                </a:p>
              </p:txBody>
            </p:sp>
          </mc:Fallback>
        </mc:AlternateContent>
        <p:grpSp>
          <p:nvGrpSpPr>
            <p:cNvPr id="15" name="Group 14"/>
            <p:cNvGrpSpPr/>
            <p:nvPr/>
          </p:nvGrpSpPr>
          <p:grpSpPr>
            <a:xfrm>
              <a:off x="2561814" y="438150"/>
              <a:ext cx="3305586" cy="2236286"/>
              <a:chOff x="2561814" y="438150"/>
              <a:chExt cx="3305586" cy="2236286"/>
            </a:xfrm>
          </p:grpSpPr>
          <p:grpSp>
            <p:nvGrpSpPr>
              <p:cNvPr id="16" name="Group 15"/>
              <p:cNvGrpSpPr/>
              <p:nvPr/>
            </p:nvGrpSpPr>
            <p:grpSpPr>
              <a:xfrm>
                <a:off x="2561814" y="510057"/>
                <a:ext cx="1310861" cy="1429625"/>
                <a:chOff x="2561814" y="510057"/>
                <a:chExt cx="1310861" cy="1429625"/>
              </a:xfrm>
            </p:grpSpPr>
            <p:cxnSp>
              <p:nvCxnSpPr>
                <p:cNvPr id="20" name="Straight Connector 19"/>
                <p:cNvCxnSpPr/>
                <p:nvPr/>
              </p:nvCxnSpPr>
              <p:spPr>
                <a:xfrm>
                  <a:off x="2561814" y="510057"/>
                  <a:ext cx="904050" cy="1429622"/>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flipV="1">
                  <a:off x="3465864" y="1224868"/>
                  <a:ext cx="406811" cy="714814"/>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grpSp>
          <p:grpSp>
            <p:nvGrpSpPr>
              <p:cNvPr id="17" name="Group 16"/>
              <p:cNvGrpSpPr/>
              <p:nvPr/>
            </p:nvGrpSpPr>
            <p:grpSpPr>
              <a:xfrm>
                <a:off x="3872675" y="438150"/>
                <a:ext cx="1994725" cy="2236286"/>
                <a:chOff x="5244275" y="438150"/>
                <a:chExt cx="1994725" cy="2236286"/>
              </a:xfrm>
            </p:grpSpPr>
            <p:cxnSp>
              <p:nvCxnSpPr>
                <p:cNvPr id="18" name="Straight Connector 17"/>
                <p:cNvCxnSpPr/>
                <p:nvPr/>
              </p:nvCxnSpPr>
              <p:spPr>
                <a:xfrm>
                  <a:off x="5244275" y="1224868"/>
                  <a:ext cx="939116" cy="1449568"/>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flipV="1">
                  <a:off x="6157545" y="438150"/>
                  <a:ext cx="1081455" cy="222745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grpSp>
        </p:grpSp>
        <mc:AlternateContent xmlns:mc="http://schemas.openxmlformats.org/markup-compatibility/2006" xmlns:a14="http://schemas.microsoft.com/office/drawing/2010/main">
          <mc:Choice Requires="a14">
            <p:sp>
              <p:nvSpPr>
                <p:cNvPr id="22" name="TextBox 21"/>
                <p:cNvSpPr txBox="1"/>
                <p:nvPr/>
              </p:nvSpPr>
              <p:spPr>
                <a:xfrm>
                  <a:off x="2514600" y="895350"/>
                  <a:ext cx="328469" cy="27076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𝑇</m:t>
                            </m:r>
                          </m:e>
                          <m:sub>
                            <m:r>
                              <a:rPr lang="en-US" b="0" i="1" smtClean="0">
                                <a:latin typeface="Cambria Math"/>
                              </a:rPr>
                              <m:t>01</m:t>
                            </m:r>
                          </m:sub>
                        </m:sSub>
                      </m:oMath>
                    </m:oMathPara>
                  </a14:m>
                  <a:endParaRPr lang="en-US" dirty="0"/>
                </a:p>
              </p:txBody>
            </p:sp>
          </mc:Choice>
          <mc:Fallback xmlns="">
            <p:sp>
              <p:nvSpPr>
                <p:cNvPr id="22" name="TextBox 21"/>
                <p:cNvSpPr txBox="1">
                  <a:spLocks noRot="1" noChangeAspect="1" noMove="1" noResize="1" noEditPoints="1" noAdjustHandles="1" noChangeArrowheads="1" noChangeShapeType="1" noTextEdit="1"/>
                </p:cNvSpPr>
                <p:nvPr/>
              </p:nvSpPr>
              <p:spPr>
                <a:xfrm>
                  <a:off x="2514600" y="895350"/>
                  <a:ext cx="328469" cy="270762"/>
                </a:xfrm>
                <a:prstGeom prst="rect">
                  <a:avLst/>
                </a:prstGeom>
                <a:blipFill rotWithShape="1">
                  <a:blip r:embed="rId9"/>
                  <a:stretch>
                    <a:fillRect r="-41509" b="-363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4191000" y="1615188"/>
                  <a:ext cx="325322" cy="27076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𝑇</m:t>
                            </m:r>
                          </m:e>
                          <m:sub>
                            <m:r>
                              <a:rPr lang="en-US" b="0" i="1" smtClean="0">
                                <a:latin typeface="Cambria Math"/>
                              </a:rPr>
                              <m:t>12</m:t>
                            </m:r>
                          </m:sub>
                        </m:sSub>
                      </m:oMath>
                    </m:oMathPara>
                  </a14:m>
                  <a:endParaRPr lang="en-US" dirty="0"/>
                </a:p>
              </p:txBody>
            </p:sp>
          </mc:Choice>
          <mc:Fallback xmlns="">
            <p:sp>
              <p:nvSpPr>
                <p:cNvPr id="23" name="TextBox 22"/>
                <p:cNvSpPr txBox="1">
                  <a:spLocks noRot="1" noChangeAspect="1" noMove="1" noResize="1" noEditPoints="1" noAdjustHandles="1" noChangeArrowheads="1" noChangeShapeType="1" noTextEdit="1"/>
                </p:cNvSpPr>
                <p:nvPr/>
              </p:nvSpPr>
              <p:spPr>
                <a:xfrm>
                  <a:off x="4191000" y="1615188"/>
                  <a:ext cx="325322" cy="270762"/>
                </a:xfrm>
                <a:prstGeom prst="rect">
                  <a:avLst/>
                </a:prstGeom>
                <a:blipFill rotWithShape="1">
                  <a:blip r:embed="rId10"/>
                  <a:stretch>
                    <a:fillRect r="-39623" b="-363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3276600" y="1885950"/>
                  <a:ext cx="288673" cy="27076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𝑅</m:t>
                            </m:r>
                          </m:e>
                          <m:sub>
                            <m:r>
                              <a:rPr lang="en-US" b="0" i="1" smtClean="0">
                                <a:latin typeface="Cambria Math"/>
                              </a:rPr>
                              <m:t>2</m:t>
                            </m:r>
                          </m:sub>
                        </m:sSub>
                      </m:oMath>
                    </m:oMathPara>
                  </a14:m>
                  <a:endParaRPr lang="en-US" dirty="0"/>
                </a:p>
              </p:txBody>
            </p:sp>
          </mc:Choice>
          <mc:Fallback xmlns="">
            <p:sp>
              <p:nvSpPr>
                <p:cNvPr id="24" name="TextBox 23"/>
                <p:cNvSpPr txBox="1">
                  <a:spLocks noRot="1" noChangeAspect="1" noMove="1" noResize="1" noEditPoints="1" noAdjustHandles="1" noChangeArrowheads="1" noChangeShapeType="1" noTextEdit="1"/>
                </p:cNvSpPr>
                <p:nvPr/>
              </p:nvSpPr>
              <p:spPr>
                <a:xfrm>
                  <a:off x="3276600" y="1885950"/>
                  <a:ext cx="288673" cy="270762"/>
                </a:xfrm>
                <a:prstGeom prst="rect">
                  <a:avLst/>
                </a:prstGeom>
                <a:blipFill rotWithShape="1">
                  <a:blip r:embed="rId11"/>
                  <a:stretch>
                    <a:fillRect r="-34043"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3429000" y="895350"/>
                  <a:ext cx="66101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m:t>
                            </m:r>
                            <m:r>
                              <a:rPr lang="en-US" b="0" i="1" smtClean="0">
                                <a:latin typeface="Cambria Math"/>
                              </a:rPr>
                              <m:t>𝑅</m:t>
                            </m:r>
                          </m:e>
                          <m:sub>
                            <m:r>
                              <a:rPr lang="en-US" b="0" i="1" smtClean="0">
                                <a:latin typeface="Cambria Math"/>
                              </a:rPr>
                              <m:t>1</m:t>
                            </m:r>
                          </m:sub>
                        </m:sSub>
                      </m:oMath>
                    </m:oMathPara>
                  </a14:m>
                  <a:endParaRPr lang="en-US" dirty="0"/>
                </a:p>
              </p:txBody>
            </p:sp>
          </mc:Choice>
          <mc:Fallback xmlns="">
            <p:sp>
              <p:nvSpPr>
                <p:cNvPr id="25" name="TextBox 24"/>
                <p:cNvSpPr txBox="1">
                  <a:spLocks noRot="1" noChangeAspect="1" noMove="1" noResize="1" noEditPoints="1" noAdjustHandles="1" noChangeArrowheads="1" noChangeShapeType="1" noTextEdit="1"/>
                </p:cNvSpPr>
                <p:nvPr/>
              </p:nvSpPr>
              <p:spPr>
                <a:xfrm>
                  <a:off x="3429000" y="895350"/>
                  <a:ext cx="661015" cy="369332"/>
                </a:xfrm>
                <a:prstGeom prst="rect">
                  <a:avLst/>
                </a:prstGeom>
                <a:blipFill rotWithShape="1">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4648200" y="2647950"/>
                  <a:ext cx="288673" cy="27076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𝑅</m:t>
                            </m:r>
                          </m:e>
                          <m:sub>
                            <m:r>
                              <a:rPr lang="en-US" b="0" i="1" smtClean="0">
                                <a:latin typeface="Cambria Math"/>
                              </a:rPr>
                              <m:t>3</m:t>
                            </m:r>
                          </m:sub>
                        </m:sSub>
                      </m:oMath>
                    </m:oMathPara>
                  </a14:m>
                  <a:endParaRPr lang="en-US" dirty="0"/>
                </a:p>
              </p:txBody>
            </p:sp>
          </mc:Choice>
          <mc:Fallback xmlns="">
            <p:sp>
              <p:nvSpPr>
                <p:cNvPr id="27" name="TextBox 26"/>
                <p:cNvSpPr txBox="1">
                  <a:spLocks noRot="1" noChangeAspect="1" noMove="1" noResize="1" noEditPoints="1" noAdjustHandles="1" noChangeArrowheads="1" noChangeShapeType="1" noTextEdit="1"/>
                </p:cNvSpPr>
                <p:nvPr/>
              </p:nvSpPr>
              <p:spPr>
                <a:xfrm>
                  <a:off x="4648200" y="2647950"/>
                  <a:ext cx="288673" cy="270762"/>
                </a:xfrm>
                <a:prstGeom prst="rect">
                  <a:avLst/>
                </a:prstGeom>
                <a:blipFill rotWithShape="1">
                  <a:blip r:embed="rId13"/>
                  <a:stretch>
                    <a:fillRect r="-34043"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5029200" y="1919988"/>
                  <a:ext cx="328468" cy="27076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𝑇</m:t>
                            </m:r>
                          </m:e>
                          <m:sub>
                            <m:r>
                              <a:rPr lang="en-US" b="0" i="1" smtClean="0">
                                <a:latin typeface="Cambria Math"/>
                              </a:rPr>
                              <m:t>21</m:t>
                            </m:r>
                          </m:sub>
                        </m:sSub>
                      </m:oMath>
                    </m:oMathPara>
                  </a14:m>
                  <a:endParaRPr lang="en-US" dirty="0"/>
                </a:p>
              </p:txBody>
            </p:sp>
          </mc:Choice>
          <mc:Fallback xmlns="">
            <p:sp>
              <p:nvSpPr>
                <p:cNvPr id="28" name="TextBox 27"/>
                <p:cNvSpPr txBox="1">
                  <a:spLocks noRot="1" noChangeAspect="1" noMove="1" noResize="1" noEditPoints="1" noAdjustHandles="1" noChangeArrowheads="1" noChangeShapeType="1" noTextEdit="1"/>
                </p:cNvSpPr>
                <p:nvPr/>
              </p:nvSpPr>
              <p:spPr>
                <a:xfrm>
                  <a:off x="5029200" y="1919988"/>
                  <a:ext cx="328468" cy="270762"/>
                </a:xfrm>
                <a:prstGeom prst="rect">
                  <a:avLst/>
                </a:prstGeom>
                <a:blipFill rotWithShape="1">
                  <a:blip r:embed="rId14"/>
                  <a:stretch>
                    <a:fillRect r="-38889" b="-363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5410200" y="1200150"/>
                  <a:ext cx="325322" cy="27076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𝑇</m:t>
                            </m:r>
                          </m:e>
                          <m:sub>
                            <m:r>
                              <a:rPr lang="en-US" b="0" i="1" smtClean="0">
                                <a:latin typeface="Cambria Math"/>
                              </a:rPr>
                              <m:t>10</m:t>
                            </m:r>
                          </m:sub>
                        </m:sSub>
                      </m:oMath>
                    </m:oMathPara>
                  </a14:m>
                  <a:endParaRPr lang="en-US" dirty="0"/>
                </a:p>
              </p:txBody>
            </p:sp>
          </mc:Choice>
          <mc:Fallback xmlns="">
            <p:sp>
              <p:nvSpPr>
                <p:cNvPr id="29" name="TextBox 28"/>
                <p:cNvSpPr txBox="1">
                  <a:spLocks noRot="1" noChangeAspect="1" noMove="1" noResize="1" noEditPoints="1" noAdjustHandles="1" noChangeArrowheads="1" noChangeShapeType="1" noTextEdit="1"/>
                </p:cNvSpPr>
                <p:nvPr/>
              </p:nvSpPr>
              <p:spPr>
                <a:xfrm>
                  <a:off x="5410200" y="1200150"/>
                  <a:ext cx="325322" cy="270762"/>
                </a:xfrm>
                <a:prstGeom prst="rect">
                  <a:avLst/>
                </a:prstGeom>
                <a:blipFill rotWithShape="1">
                  <a:blip r:embed="rId15"/>
                  <a:stretch>
                    <a:fillRect r="-39623" b="-36364"/>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3" name="Rectangle 2"/>
              <p:cNvSpPr/>
              <p:nvPr/>
            </p:nvSpPr>
            <p:spPr>
              <a:xfrm>
                <a:off x="1799997" y="3955018"/>
                <a:ext cx="5667603"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𝐼𝑀</m:t>
                          </m:r>
                        </m:e>
                        <m:sub>
                          <m:r>
                            <a:rPr lang="en-US" i="1">
                              <a:latin typeface="Cambria Math"/>
                            </a:rPr>
                            <m:t>213</m:t>
                          </m:r>
                        </m:sub>
                      </m:sSub>
                      <m:r>
                        <a:rPr lang="en-US" i="1">
                          <a:latin typeface="Cambria Math"/>
                        </a:rPr>
                        <m:t>=</m:t>
                      </m:r>
                      <m:sSub>
                        <m:sSubPr>
                          <m:ctrlPr>
                            <a:rPr lang="en-US" i="1">
                              <a:latin typeface="Cambria Math"/>
                            </a:rPr>
                          </m:ctrlPr>
                        </m:sSubPr>
                        <m:e>
                          <m:r>
                            <a:rPr lang="en-US" i="1">
                              <a:latin typeface="Cambria Math"/>
                            </a:rPr>
                            <m:t>−</m:t>
                          </m:r>
                          <m:r>
                            <a:rPr lang="en-US" i="1">
                              <a:latin typeface="Cambria Math"/>
                            </a:rPr>
                            <m:t>𝑅</m:t>
                          </m:r>
                        </m:e>
                        <m:sub>
                          <m:r>
                            <a:rPr lang="en-US" i="1">
                              <a:latin typeface="Cambria Math"/>
                            </a:rPr>
                            <m:t>1</m:t>
                          </m:r>
                        </m:sub>
                      </m:sSub>
                      <m:sSub>
                        <m:sSubPr>
                          <m:ctrlPr>
                            <a:rPr lang="en-US" i="1">
                              <a:latin typeface="Cambria Math"/>
                            </a:rPr>
                          </m:ctrlPr>
                        </m:sSubPr>
                        <m:e>
                          <m:r>
                            <a:rPr lang="en-US" i="1">
                              <a:latin typeface="Cambria Math"/>
                            </a:rPr>
                            <m:t>𝑇</m:t>
                          </m:r>
                        </m:e>
                        <m:sub>
                          <m:r>
                            <a:rPr lang="en-US" i="1">
                              <a:latin typeface="Cambria Math"/>
                            </a:rPr>
                            <m:t>01</m:t>
                          </m:r>
                        </m:sub>
                      </m:sSub>
                      <m:sSub>
                        <m:sSubPr>
                          <m:ctrlPr>
                            <a:rPr lang="en-US" i="1">
                              <a:latin typeface="Cambria Math"/>
                            </a:rPr>
                          </m:ctrlPr>
                        </m:sSubPr>
                        <m:e>
                          <m:r>
                            <a:rPr lang="en-US" i="1">
                              <a:latin typeface="Cambria Math"/>
                            </a:rPr>
                            <m:t>𝑅</m:t>
                          </m:r>
                        </m:e>
                        <m:sub>
                          <m:r>
                            <a:rPr lang="en-US" i="1">
                              <a:latin typeface="Cambria Math"/>
                            </a:rPr>
                            <m:t>2</m:t>
                          </m:r>
                        </m:sub>
                      </m:sSub>
                      <m:sSub>
                        <m:sSubPr>
                          <m:ctrlPr>
                            <a:rPr lang="en-US" i="1">
                              <a:latin typeface="Cambria Math"/>
                            </a:rPr>
                          </m:ctrlPr>
                        </m:sSubPr>
                        <m:e>
                          <m:r>
                            <a:rPr lang="en-US" i="1">
                              <a:latin typeface="Cambria Math"/>
                            </a:rPr>
                            <m:t>𝑇</m:t>
                          </m:r>
                        </m:e>
                        <m:sub>
                          <m:r>
                            <a:rPr lang="en-US" i="1">
                              <a:latin typeface="Cambria Math"/>
                            </a:rPr>
                            <m:t>12</m:t>
                          </m:r>
                        </m:sub>
                      </m:sSub>
                      <m:sSub>
                        <m:sSubPr>
                          <m:ctrlPr>
                            <a:rPr lang="en-US" i="1">
                              <a:latin typeface="Cambria Math"/>
                            </a:rPr>
                          </m:ctrlPr>
                        </m:sSubPr>
                        <m:e>
                          <m:r>
                            <a:rPr lang="en-US" i="1">
                              <a:latin typeface="Cambria Math"/>
                            </a:rPr>
                            <m:t>𝑅</m:t>
                          </m:r>
                        </m:e>
                        <m:sub>
                          <m:r>
                            <a:rPr lang="en-US" i="1">
                              <a:latin typeface="Cambria Math"/>
                            </a:rPr>
                            <m:t>3</m:t>
                          </m:r>
                        </m:sub>
                      </m:sSub>
                      <m:sSub>
                        <m:sSubPr>
                          <m:ctrlPr>
                            <a:rPr lang="en-US" i="1">
                              <a:latin typeface="Cambria Math"/>
                            </a:rPr>
                          </m:ctrlPr>
                        </m:sSubPr>
                        <m:e>
                          <m:r>
                            <a:rPr lang="en-US" i="1">
                              <a:latin typeface="Cambria Math"/>
                            </a:rPr>
                            <m:t>𝑇</m:t>
                          </m:r>
                        </m:e>
                        <m:sub>
                          <m:r>
                            <a:rPr lang="en-US" i="1">
                              <a:latin typeface="Cambria Math"/>
                            </a:rPr>
                            <m:t>21</m:t>
                          </m:r>
                        </m:sub>
                      </m:sSub>
                      <m:sSub>
                        <m:sSubPr>
                          <m:ctrlPr>
                            <a:rPr lang="en-US" i="1">
                              <a:latin typeface="Cambria Math"/>
                            </a:rPr>
                          </m:ctrlPr>
                        </m:sSubPr>
                        <m:e>
                          <m:r>
                            <a:rPr lang="en-US" i="1">
                              <a:latin typeface="Cambria Math"/>
                            </a:rPr>
                            <m:t>𝑇</m:t>
                          </m:r>
                        </m:e>
                        <m:sub>
                          <m:r>
                            <a:rPr lang="en-US" i="1">
                              <a:latin typeface="Cambria Math"/>
                            </a:rPr>
                            <m:t>10</m:t>
                          </m:r>
                        </m:sub>
                      </m:sSub>
                      <m:r>
                        <a:rPr lang="en-US" i="1">
                          <a:latin typeface="Cambria Math"/>
                          <a:ea typeface="Cambria Math"/>
                        </a:rPr>
                        <m:t>𝛿</m:t>
                      </m:r>
                      <m:d>
                        <m:dPr>
                          <m:ctrlPr>
                            <a:rPr lang="en-US" i="1">
                              <a:latin typeface="Cambria Math"/>
                              <a:ea typeface="Cambria Math"/>
                            </a:rPr>
                          </m:ctrlPr>
                        </m:dPr>
                        <m:e>
                          <m:r>
                            <a:rPr lang="en-US" i="1">
                              <a:latin typeface="Cambria Math"/>
                              <a:ea typeface="Cambria Math"/>
                            </a:rPr>
                            <m:t>𝑡</m:t>
                          </m:r>
                          <m:r>
                            <a:rPr lang="en-US" i="1">
                              <a:latin typeface="Cambria Math"/>
                              <a:ea typeface="Cambria Math"/>
                            </a:rPr>
                            <m:t>−(</m:t>
                          </m:r>
                          <m:sSub>
                            <m:sSubPr>
                              <m:ctrlPr>
                                <a:rPr lang="en-US" i="1">
                                  <a:latin typeface="Cambria Math"/>
                                  <a:ea typeface="Cambria Math"/>
                                </a:rPr>
                              </m:ctrlPr>
                            </m:sSubPr>
                            <m:e>
                              <m:r>
                                <a:rPr lang="en-US" i="1">
                                  <a:latin typeface="Cambria Math"/>
                                  <a:ea typeface="Cambria Math"/>
                                </a:rPr>
                                <m:t>𝑡</m:t>
                              </m:r>
                            </m:e>
                            <m:sub>
                              <m:r>
                                <a:rPr lang="en-US" i="1">
                                  <a:latin typeface="Cambria Math"/>
                                  <a:ea typeface="Cambria Math"/>
                                </a:rPr>
                                <m:t>2</m:t>
                              </m:r>
                            </m:sub>
                          </m:sSub>
                          <m:r>
                            <a:rPr lang="en-US" i="1">
                              <a:latin typeface="Cambria Math"/>
                              <a:ea typeface="Cambria Math"/>
                            </a:rPr>
                            <m:t>+</m:t>
                          </m:r>
                          <m:sSub>
                            <m:sSubPr>
                              <m:ctrlPr>
                                <a:rPr lang="en-US" i="1">
                                  <a:latin typeface="Cambria Math"/>
                                  <a:ea typeface="Cambria Math"/>
                                </a:rPr>
                              </m:ctrlPr>
                            </m:sSubPr>
                            <m:e>
                              <m:r>
                                <a:rPr lang="en-US" i="1">
                                  <a:latin typeface="Cambria Math"/>
                                  <a:ea typeface="Cambria Math"/>
                                </a:rPr>
                                <m:t>𝑡</m:t>
                              </m:r>
                            </m:e>
                            <m:sub>
                              <m:r>
                                <a:rPr lang="en-US" i="1">
                                  <a:latin typeface="Cambria Math"/>
                                  <a:ea typeface="Cambria Math"/>
                                </a:rPr>
                                <m:t>3</m:t>
                              </m:r>
                            </m:sub>
                          </m:sSub>
                          <m:r>
                            <a:rPr lang="en-US" i="1">
                              <a:latin typeface="Cambria Math"/>
                              <a:ea typeface="Cambria Math"/>
                            </a:rPr>
                            <m:t>−</m:t>
                          </m:r>
                          <m:sSub>
                            <m:sSubPr>
                              <m:ctrlPr>
                                <a:rPr lang="en-US" i="1">
                                  <a:latin typeface="Cambria Math"/>
                                  <a:ea typeface="Cambria Math"/>
                                </a:rPr>
                              </m:ctrlPr>
                            </m:sSubPr>
                            <m:e>
                              <m:r>
                                <a:rPr lang="en-US" i="1">
                                  <a:latin typeface="Cambria Math"/>
                                  <a:ea typeface="Cambria Math"/>
                                </a:rPr>
                                <m:t>𝑡</m:t>
                              </m:r>
                            </m:e>
                            <m:sub>
                              <m:r>
                                <a:rPr lang="en-US" i="1">
                                  <a:latin typeface="Cambria Math"/>
                                  <a:ea typeface="Cambria Math"/>
                                </a:rPr>
                                <m:t>1</m:t>
                              </m:r>
                            </m:sub>
                          </m:sSub>
                          <m:r>
                            <a:rPr lang="en-US" i="1">
                              <a:latin typeface="Cambria Math"/>
                              <a:ea typeface="Cambria Math"/>
                            </a:rPr>
                            <m:t>)</m:t>
                          </m:r>
                        </m:e>
                      </m:d>
                    </m:oMath>
                  </m:oMathPara>
                </a14:m>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1799997" y="3955018"/>
                <a:ext cx="5667603" cy="369332"/>
              </a:xfrm>
              <a:prstGeom prst="rect">
                <a:avLst/>
              </a:prstGeom>
              <a:blipFill rotWithShape="1">
                <a:blip r:embed="rId16"/>
                <a:stretch>
                  <a:fillRect b="-13333"/>
                </a:stretch>
              </a:blipFill>
            </p:spPr>
            <p:txBody>
              <a:bodyPr/>
              <a:lstStyle/>
              <a:p>
                <a:r>
                  <a:rPr lang="en-US">
                    <a:noFill/>
                  </a:rPr>
                  <a:t> </a:t>
                </a:r>
              </a:p>
            </p:txBody>
          </p:sp>
        </mc:Fallback>
      </mc:AlternateContent>
      <p:sp>
        <p:nvSpPr>
          <p:cNvPr id="32" name="TextBox 31"/>
          <p:cNvSpPr txBox="1"/>
          <p:nvPr/>
        </p:nvSpPr>
        <p:spPr>
          <a:xfrm>
            <a:off x="76200" y="133350"/>
            <a:ext cx="9074920" cy="1077218"/>
          </a:xfrm>
          <a:prstGeom prst="rect">
            <a:avLst/>
          </a:prstGeom>
          <a:noFill/>
        </p:spPr>
        <p:txBody>
          <a:bodyPr wrap="none" rtlCol="0">
            <a:spAutoFit/>
          </a:bodyPr>
          <a:lstStyle/>
          <a:p>
            <a:r>
              <a:rPr lang="en-US" sz="3200" dirty="0" smtClean="0"/>
              <a:t>Example of an internal multiple of 1</a:t>
            </a:r>
            <a:r>
              <a:rPr lang="en-US" sz="3200" baseline="30000" dirty="0" smtClean="0"/>
              <a:t>st</a:t>
            </a:r>
            <a:r>
              <a:rPr lang="en-US" sz="3200" dirty="0" smtClean="0"/>
              <a:t> order, with</a:t>
            </a:r>
          </a:p>
          <a:p>
            <a:r>
              <a:rPr lang="en-US" sz="3200" dirty="0" smtClean="0"/>
              <a:t>Downward reflection at the shallowest interface</a:t>
            </a:r>
            <a:endParaRPr lang="en-US" sz="3200" dirty="0"/>
          </a:p>
        </p:txBody>
      </p:sp>
    </p:spTree>
    <p:extLst>
      <p:ext uri="{BB962C8B-B14F-4D97-AF65-F5344CB8AC3E}">
        <p14:creationId xmlns:p14="http://schemas.microsoft.com/office/powerpoint/2010/main" val="17700270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12</a:t>
            </a:fld>
            <a:endParaRPr lang="en-US" sz="1400" b="1" dirty="0">
              <a:solidFill>
                <a:srgbClr val="FFFFFF"/>
              </a:solidFill>
            </a:endParaRPr>
          </a:p>
        </p:txBody>
      </p:sp>
      <mc:AlternateContent xmlns:mc="http://schemas.openxmlformats.org/markup-compatibility/2006" xmlns:a14="http://schemas.microsoft.com/office/drawing/2010/main">
        <mc:Choice Requires="a14">
          <p:sp>
            <p:nvSpPr>
              <p:cNvPr id="12" name="TextBox 11"/>
              <p:cNvSpPr txBox="1"/>
              <p:nvPr/>
            </p:nvSpPr>
            <p:spPr>
              <a:xfrm>
                <a:off x="6781800" y="830624"/>
                <a:ext cx="970013" cy="29332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a:rPr>
                          </m:ctrlPr>
                        </m:sSubPr>
                        <m:e>
                          <m:r>
                            <a:rPr lang="en-US" sz="2000" b="0" i="1" smtClean="0">
                              <a:latin typeface="Cambria Math"/>
                            </a:rPr>
                            <m:t>𝑐</m:t>
                          </m:r>
                        </m:e>
                        <m:sub>
                          <m:r>
                            <a:rPr lang="en-US" sz="2000" b="0" i="1" smtClean="0">
                              <a:latin typeface="Cambria Math"/>
                            </a:rPr>
                            <m:t>0</m:t>
                          </m:r>
                        </m:sub>
                      </m:sSub>
                      <m:r>
                        <a:rPr lang="en-US" sz="2000" b="0" i="0" smtClean="0">
                          <a:latin typeface="Cambria Math"/>
                        </a:rPr>
                        <m:t>, </m:t>
                      </m:r>
                      <m:sSub>
                        <m:sSubPr>
                          <m:ctrlPr>
                            <a:rPr lang="en-US" sz="2000" b="0" i="1" smtClean="0">
                              <a:latin typeface="Cambria Math"/>
                            </a:rPr>
                          </m:ctrlPr>
                        </m:sSubPr>
                        <m:e>
                          <m:r>
                            <a:rPr lang="en-US" sz="2000" b="0" i="1" smtClean="0">
                              <a:latin typeface="Cambria Math"/>
                            </a:rPr>
                            <m:t>  </m:t>
                          </m:r>
                          <m:r>
                            <a:rPr lang="en-US" sz="2000" b="0" i="1" smtClean="0">
                              <a:latin typeface="Cambria Math"/>
                              <a:ea typeface="Cambria Math"/>
                            </a:rPr>
                            <m:t>𝜌</m:t>
                          </m:r>
                        </m:e>
                        <m:sub>
                          <m:r>
                            <a:rPr lang="en-US" sz="2000" b="0" i="1" smtClean="0">
                              <a:latin typeface="Cambria Math"/>
                            </a:rPr>
                            <m:t>0</m:t>
                          </m:r>
                        </m:sub>
                      </m:sSub>
                    </m:oMath>
                  </m:oMathPara>
                </a14:m>
                <a:endParaRPr lang="en-US" sz="2000" dirty="0"/>
              </a:p>
            </p:txBody>
          </p:sp>
        </mc:Choice>
        <mc:Fallback xmlns="">
          <p:sp>
            <p:nvSpPr>
              <p:cNvPr id="12" name="TextBox 11"/>
              <p:cNvSpPr txBox="1">
                <a:spLocks noRot="1" noChangeAspect="1" noMove="1" noResize="1" noEditPoints="1" noAdjustHandles="1" noChangeArrowheads="1" noChangeShapeType="1" noTextEdit="1"/>
              </p:cNvSpPr>
              <p:nvPr/>
            </p:nvSpPr>
            <p:spPr>
              <a:xfrm>
                <a:off x="6781800" y="830624"/>
                <a:ext cx="970013" cy="293326"/>
              </a:xfrm>
              <a:prstGeom prst="rect">
                <a:avLst/>
              </a:prstGeom>
              <a:blipFill rotWithShape="1">
                <a:blip r:embed="rId5"/>
                <a:stretch>
                  <a:fillRect b="-45833"/>
                </a:stretch>
              </a:blipFill>
            </p:spPr>
            <p:txBody>
              <a:bodyPr/>
              <a:lstStyle/>
              <a:p>
                <a:r>
                  <a:rPr lang="en-US">
                    <a:noFill/>
                  </a:rPr>
                  <a:t> </a:t>
                </a:r>
              </a:p>
            </p:txBody>
          </p:sp>
        </mc:Fallback>
      </mc:AlternateContent>
      <p:grpSp>
        <p:nvGrpSpPr>
          <p:cNvPr id="5" name="Group 4"/>
          <p:cNvGrpSpPr/>
          <p:nvPr/>
        </p:nvGrpSpPr>
        <p:grpSpPr>
          <a:xfrm>
            <a:off x="1063409" y="1500712"/>
            <a:ext cx="6708991" cy="1909238"/>
            <a:chOff x="1063409" y="1108238"/>
            <a:chExt cx="6708991" cy="1909238"/>
          </a:xfrm>
        </p:grpSpPr>
        <p:cxnSp>
          <p:nvCxnSpPr>
            <p:cNvPr id="6" name="Straight Connector 5"/>
            <p:cNvCxnSpPr/>
            <p:nvPr/>
          </p:nvCxnSpPr>
          <p:spPr>
            <a:xfrm>
              <a:off x="1715580" y="2652344"/>
              <a:ext cx="566760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647611" y="1939679"/>
              <a:ext cx="573557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578877" y="1188676"/>
              <a:ext cx="58043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8"/>
                <p:cNvSpPr txBox="1"/>
                <p:nvPr/>
              </p:nvSpPr>
              <p:spPr>
                <a:xfrm>
                  <a:off x="1063409" y="1108238"/>
                  <a:ext cx="479618"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a:rPr>
                            </m:ctrlPr>
                          </m:sSubPr>
                          <m:e>
                            <m:r>
                              <a:rPr lang="en-US" sz="2000" b="0" i="1" smtClean="0">
                                <a:latin typeface="Cambria Math"/>
                              </a:rPr>
                              <m:t>𝑧</m:t>
                            </m:r>
                          </m:e>
                          <m:sub>
                            <m:r>
                              <a:rPr lang="en-US" sz="2000" b="0" i="1" smtClean="0">
                                <a:latin typeface="Cambria Math"/>
                              </a:rPr>
                              <m:t>1</m:t>
                            </m:r>
                          </m:sub>
                        </m:sSub>
                      </m:oMath>
                    </m:oMathPara>
                  </a14:m>
                  <a:endParaRPr lang="en-US" sz="2000" dirty="0"/>
                </a:p>
              </p:txBody>
            </p:sp>
          </mc:Choice>
          <mc:Fallback xmlns="">
            <p:sp>
              <p:nvSpPr>
                <p:cNvPr id="9" name="TextBox 8"/>
                <p:cNvSpPr txBox="1">
                  <a:spLocks noRot="1" noChangeAspect="1" noMove="1" noResize="1" noEditPoints="1" noAdjustHandles="1" noChangeArrowheads="1" noChangeShapeType="1" noTextEdit="1"/>
                </p:cNvSpPr>
                <p:nvPr/>
              </p:nvSpPr>
              <p:spPr>
                <a:xfrm>
                  <a:off x="1063409" y="1108238"/>
                  <a:ext cx="479618" cy="400110"/>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1063409" y="1793032"/>
                  <a:ext cx="485582"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a:rPr>
                            </m:ctrlPr>
                          </m:sSubPr>
                          <m:e>
                            <m:r>
                              <a:rPr lang="en-US" sz="2000" b="0" i="1" smtClean="0">
                                <a:latin typeface="Cambria Math"/>
                              </a:rPr>
                              <m:t>𝑧</m:t>
                            </m:r>
                          </m:e>
                          <m:sub>
                            <m:r>
                              <a:rPr lang="en-US" sz="2000" b="0" i="1" smtClean="0">
                                <a:latin typeface="Cambria Math"/>
                              </a:rPr>
                              <m:t>2</m:t>
                            </m:r>
                          </m:sub>
                        </m:sSub>
                      </m:oMath>
                    </m:oMathPara>
                  </a14:m>
                  <a:endParaRPr lang="en-US" sz="2000" dirty="0"/>
                </a:p>
              </p:txBody>
            </p:sp>
          </mc:Choice>
          <mc:Fallback xmlns="">
            <p:sp>
              <p:nvSpPr>
                <p:cNvPr id="10" name="TextBox 9"/>
                <p:cNvSpPr txBox="1">
                  <a:spLocks noRot="1" noChangeAspect="1" noMove="1" noResize="1" noEditPoints="1" noAdjustHandles="1" noChangeArrowheads="1" noChangeShapeType="1" noTextEdit="1"/>
                </p:cNvSpPr>
                <p:nvPr/>
              </p:nvSpPr>
              <p:spPr>
                <a:xfrm>
                  <a:off x="1063409" y="1793032"/>
                  <a:ext cx="485582" cy="400110"/>
                </a:xfrm>
                <a:prstGeom prst="rect">
                  <a:avLst/>
                </a:prstGeom>
                <a:blipFill rotWithShape="1">
                  <a:blip r:embed="rId7"/>
                  <a:stretch>
                    <a:fillRect b="-15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063409" y="2448536"/>
                  <a:ext cx="485582"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a:rPr>
                            </m:ctrlPr>
                          </m:sSubPr>
                          <m:e>
                            <m:r>
                              <a:rPr lang="en-US" sz="2000" b="0" i="1" smtClean="0">
                                <a:latin typeface="Cambria Math"/>
                              </a:rPr>
                              <m:t>𝑧</m:t>
                            </m:r>
                          </m:e>
                          <m:sub>
                            <m:r>
                              <a:rPr lang="en-US" sz="2000" b="0" i="1" smtClean="0">
                                <a:latin typeface="Cambria Math"/>
                              </a:rPr>
                              <m:t>3</m:t>
                            </m:r>
                          </m:sub>
                        </m:sSub>
                      </m:oMath>
                    </m:oMathPara>
                  </a14:m>
                  <a:endParaRPr lang="en-US" sz="2000" dirty="0"/>
                </a:p>
              </p:txBody>
            </p:sp>
          </mc:Choice>
          <mc:Fallback xmlns="">
            <p:sp>
              <p:nvSpPr>
                <p:cNvPr id="11" name="TextBox 10"/>
                <p:cNvSpPr txBox="1">
                  <a:spLocks noRot="1" noChangeAspect="1" noMove="1" noResize="1" noEditPoints="1" noAdjustHandles="1" noChangeArrowheads="1" noChangeShapeType="1" noTextEdit="1"/>
                </p:cNvSpPr>
                <p:nvPr/>
              </p:nvSpPr>
              <p:spPr>
                <a:xfrm>
                  <a:off x="1063409" y="2448536"/>
                  <a:ext cx="485582" cy="400110"/>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6781800" y="1516424"/>
                  <a:ext cx="957091" cy="29332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a:rPr>
                            </m:ctrlPr>
                          </m:sSubPr>
                          <m:e>
                            <m:r>
                              <a:rPr lang="en-US" sz="2000" i="1">
                                <a:latin typeface="Cambria Math"/>
                              </a:rPr>
                              <m:t>𝑐</m:t>
                            </m:r>
                          </m:e>
                          <m:sub>
                            <m:r>
                              <a:rPr lang="en-US" sz="2000" b="0" i="1" smtClean="0">
                                <a:latin typeface="Cambria Math"/>
                              </a:rPr>
                              <m:t>1</m:t>
                            </m:r>
                          </m:sub>
                        </m:sSub>
                        <m:r>
                          <a:rPr lang="en-US" sz="2000" b="0" i="1" smtClean="0">
                            <a:latin typeface="Cambria Math"/>
                          </a:rPr>
                          <m:t>,</m:t>
                        </m:r>
                        <m:sSub>
                          <m:sSubPr>
                            <m:ctrlPr>
                              <a:rPr lang="en-US" sz="2000" i="1">
                                <a:latin typeface="Cambria Math"/>
                              </a:rPr>
                            </m:ctrlPr>
                          </m:sSubPr>
                          <m:e>
                            <m:r>
                              <a:rPr lang="en-US" sz="2000" i="1">
                                <a:latin typeface="Cambria Math"/>
                              </a:rPr>
                              <m:t>  </m:t>
                            </m:r>
                            <m:r>
                              <a:rPr lang="en-US" sz="2000" i="1">
                                <a:latin typeface="Cambria Math"/>
                                <a:ea typeface="Cambria Math"/>
                              </a:rPr>
                              <m:t>𝜌</m:t>
                            </m:r>
                          </m:e>
                          <m:sub>
                            <m:r>
                              <a:rPr lang="en-US" sz="2000" b="0" i="1" smtClean="0">
                                <a:latin typeface="Cambria Math"/>
                                <a:ea typeface="Cambria Math"/>
                              </a:rPr>
                              <m:t>1</m:t>
                            </m:r>
                          </m:sub>
                        </m:sSub>
                      </m:oMath>
                    </m:oMathPara>
                  </a14:m>
                  <a:endParaRPr lang="en-US" sz="2000" dirty="0"/>
                </a:p>
              </p:txBody>
            </p:sp>
          </mc:Choice>
          <mc:Fallback xmlns="">
            <p:sp>
              <p:nvSpPr>
                <p:cNvPr id="13" name="Rectangle 12"/>
                <p:cNvSpPr>
                  <a:spLocks noRot="1" noChangeAspect="1" noMove="1" noResize="1" noEditPoints="1" noAdjustHandles="1" noChangeArrowheads="1" noChangeShapeType="1" noTextEdit="1"/>
                </p:cNvSpPr>
                <p:nvPr/>
              </p:nvSpPr>
              <p:spPr>
                <a:xfrm>
                  <a:off x="6781800" y="1516424"/>
                  <a:ext cx="957091" cy="293326"/>
                </a:xfrm>
                <a:prstGeom prst="rect">
                  <a:avLst/>
                </a:prstGeom>
                <a:blipFill rotWithShape="1">
                  <a:blip r:embed="rId9"/>
                  <a:stretch>
                    <a:fillRect b="-458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6802387" y="2278424"/>
                  <a:ext cx="970013" cy="29332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a:rPr>
                            </m:ctrlPr>
                          </m:sSubPr>
                          <m:e>
                            <m:r>
                              <a:rPr lang="en-US" sz="2000" i="1">
                                <a:latin typeface="Cambria Math"/>
                              </a:rPr>
                              <m:t>𝑐</m:t>
                            </m:r>
                          </m:e>
                          <m:sub>
                            <m:r>
                              <a:rPr lang="en-US" sz="2000" b="0" i="1" smtClean="0">
                                <a:latin typeface="Cambria Math"/>
                              </a:rPr>
                              <m:t>2</m:t>
                            </m:r>
                          </m:sub>
                        </m:sSub>
                        <m:r>
                          <a:rPr lang="en-US" sz="2000" b="0" i="1" smtClean="0">
                            <a:latin typeface="Cambria Math"/>
                          </a:rPr>
                          <m:t>,</m:t>
                        </m:r>
                        <m:sSub>
                          <m:sSubPr>
                            <m:ctrlPr>
                              <a:rPr lang="en-US" sz="2000" i="1">
                                <a:latin typeface="Cambria Math"/>
                              </a:rPr>
                            </m:ctrlPr>
                          </m:sSubPr>
                          <m:e>
                            <m:r>
                              <a:rPr lang="en-US" sz="2000" i="1">
                                <a:latin typeface="Cambria Math"/>
                              </a:rPr>
                              <m:t>  </m:t>
                            </m:r>
                            <m:r>
                              <a:rPr lang="en-US" sz="2000" i="1">
                                <a:latin typeface="Cambria Math"/>
                                <a:ea typeface="Cambria Math"/>
                              </a:rPr>
                              <m:t>𝜌</m:t>
                            </m:r>
                          </m:e>
                          <m:sub>
                            <m:r>
                              <a:rPr lang="en-US" sz="2000" b="0" i="1" smtClean="0">
                                <a:latin typeface="Cambria Math"/>
                                <a:ea typeface="Cambria Math"/>
                              </a:rPr>
                              <m:t>2</m:t>
                            </m:r>
                          </m:sub>
                        </m:sSub>
                      </m:oMath>
                    </m:oMathPara>
                  </a14:m>
                  <a:endParaRPr lang="en-US" sz="2000" dirty="0"/>
                </a:p>
              </p:txBody>
            </p:sp>
          </mc:Choice>
          <mc:Fallback xmlns="">
            <p:sp>
              <p:nvSpPr>
                <p:cNvPr id="14" name="Rectangle 13"/>
                <p:cNvSpPr>
                  <a:spLocks noRot="1" noChangeAspect="1" noMove="1" noResize="1" noEditPoints="1" noAdjustHandles="1" noChangeArrowheads="1" noChangeShapeType="1" noTextEdit="1"/>
                </p:cNvSpPr>
                <p:nvPr/>
              </p:nvSpPr>
              <p:spPr>
                <a:xfrm>
                  <a:off x="6802387" y="2278424"/>
                  <a:ext cx="970013" cy="293326"/>
                </a:xfrm>
                <a:prstGeom prst="rect">
                  <a:avLst/>
                </a:prstGeom>
                <a:blipFill rotWithShape="1">
                  <a:blip r:embed="rId10"/>
                  <a:stretch>
                    <a:fillRect b="-458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6781800" y="2724150"/>
                  <a:ext cx="970013" cy="29332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a:rPr>
                            </m:ctrlPr>
                          </m:sSubPr>
                          <m:e>
                            <m:r>
                              <a:rPr lang="en-US" sz="2000" i="1">
                                <a:latin typeface="Cambria Math"/>
                              </a:rPr>
                              <m:t>𝑐</m:t>
                            </m:r>
                          </m:e>
                          <m:sub>
                            <m:r>
                              <a:rPr lang="en-US" sz="2000" b="0" i="1" smtClean="0">
                                <a:latin typeface="Cambria Math"/>
                              </a:rPr>
                              <m:t>3</m:t>
                            </m:r>
                          </m:sub>
                        </m:sSub>
                        <m:r>
                          <a:rPr lang="en-US" sz="2000" b="0" i="1" smtClean="0">
                            <a:latin typeface="Cambria Math"/>
                          </a:rPr>
                          <m:t>,</m:t>
                        </m:r>
                        <m:sSub>
                          <m:sSubPr>
                            <m:ctrlPr>
                              <a:rPr lang="en-US" sz="2000" i="1">
                                <a:latin typeface="Cambria Math"/>
                              </a:rPr>
                            </m:ctrlPr>
                          </m:sSubPr>
                          <m:e>
                            <m:r>
                              <a:rPr lang="en-US" sz="2000" i="1">
                                <a:latin typeface="Cambria Math"/>
                              </a:rPr>
                              <m:t>  </m:t>
                            </m:r>
                            <m:r>
                              <a:rPr lang="en-US" sz="2000" i="1">
                                <a:latin typeface="Cambria Math"/>
                                <a:ea typeface="Cambria Math"/>
                              </a:rPr>
                              <m:t>𝜌</m:t>
                            </m:r>
                          </m:e>
                          <m:sub>
                            <m:r>
                              <a:rPr lang="en-US" sz="2000" b="0" i="1" smtClean="0">
                                <a:latin typeface="Cambria Math"/>
                                <a:ea typeface="Cambria Math"/>
                              </a:rPr>
                              <m:t>3</m:t>
                            </m:r>
                          </m:sub>
                        </m:sSub>
                      </m:oMath>
                    </m:oMathPara>
                  </a14:m>
                  <a:endParaRPr lang="en-US" sz="2000" dirty="0"/>
                </a:p>
              </p:txBody>
            </p:sp>
          </mc:Choice>
          <mc:Fallback xmlns="">
            <p:sp>
              <p:nvSpPr>
                <p:cNvPr id="15" name="Rectangle 14"/>
                <p:cNvSpPr>
                  <a:spLocks noRot="1" noChangeAspect="1" noMove="1" noResize="1" noEditPoints="1" noAdjustHandles="1" noChangeArrowheads="1" noChangeShapeType="1" noTextEdit="1"/>
                </p:cNvSpPr>
                <p:nvPr/>
              </p:nvSpPr>
              <p:spPr>
                <a:xfrm>
                  <a:off x="6781800" y="2724150"/>
                  <a:ext cx="970013" cy="293326"/>
                </a:xfrm>
                <a:prstGeom prst="rect">
                  <a:avLst/>
                </a:prstGeom>
                <a:blipFill rotWithShape="1">
                  <a:blip r:embed="rId11"/>
                  <a:stretch>
                    <a:fillRect b="-45833"/>
                  </a:stretch>
                </a:blipFill>
              </p:spPr>
              <p:txBody>
                <a:bodyPr/>
                <a:lstStyle/>
                <a:p>
                  <a:r>
                    <a:rPr lang="en-US">
                      <a:noFill/>
                    </a:rPr>
                    <a:t> </a:t>
                  </a:r>
                </a:p>
              </p:txBody>
            </p:sp>
          </mc:Fallback>
        </mc:AlternateContent>
      </p:grpSp>
      <p:grpSp>
        <p:nvGrpSpPr>
          <p:cNvPr id="54" name="Group 53"/>
          <p:cNvGrpSpPr/>
          <p:nvPr/>
        </p:nvGrpSpPr>
        <p:grpSpPr>
          <a:xfrm>
            <a:off x="3810000" y="819150"/>
            <a:ext cx="2057400" cy="2236286"/>
            <a:chOff x="5181600" y="438150"/>
            <a:chExt cx="2057400" cy="2236286"/>
          </a:xfrm>
        </p:grpSpPr>
        <p:cxnSp>
          <p:nvCxnSpPr>
            <p:cNvPr id="19" name="Straight Connector 18"/>
            <p:cNvCxnSpPr/>
            <p:nvPr/>
          </p:nvCxnSpPr>
          <p:spPr>
            <a:xfrm>
              <a:off x="5181600" y="1200150"/>
              <a:ext cx="1001791" cy="1474286"/>
            </a:xfrm>
            <a:prstGeom prst="line">
              <a:avLst/>
            </a:prstGeom>
            <a:ln>
              <a:solidFill>
                <a:srgbClr val="FFFF00"/>
              </a:solidFill>
            </a:ln>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flipV="1">
              <a:off x="6157545" y="438150"/>
              <a:ext cx="1081455" cy="2227450"/>
            </a:xfrm>
            <a:prstGeom prst="line">
              <a:avLst/>
            </a:prstGeom>
            <a:ln>
              <a:solidFill>
                <a:srgbClr val="FFFF00"/>
              </a:solidFill>
            </a:ln>
          </p:spPr>
          <p:style>
            <a:lnRef idx="1">
              <a:schemeClr val="dk1"/>
            </a:lnRef>
            <a:fillRef idx="0">
              <a:schemeClr val="dk1"/>
            </a:fillRef>
            <a:effectRef idx="0">
              <a:schemeClr val="dk1"/>
            </a:effectRef>
            <a:fontRef idx="minor">
              <a:schemeClr val="tx1"/>
            </a:fontRef>
          </p:style>
        </p:cxnSp>
      </p:grpSp>
      <p:grpSp>
        <p:nvGrpSpPr>
          <p:cNvPr id="52" name="Group 51"/>
          <p:cNvGrpSpPr/>
          <p:nvPr/>
        </p:nvGrpSpPr>
        <p:grpSpPr>
          <a:xfrm>
            <a:off x="2561814" y="913525"/>
            <a:ext cx="1285050" cy="1429625"/>
            <a:chOff x="2561814" y="510057"/>
            <a:chExt cx="1285050" cy="1429625"/>
          </a:xfrm>
        </p:grpSpPr>
        <p:cxnSp>
          <p:nvCxnSpPr>
            <p:cNvPr id="28" name="Straight Connector 27"/>
            <p:cNvCxnSpPr/>
            <p:nvPr/>
          </p:nvCxnSpPr>
          <p:spPr>
            <a:xfrm>
              <a:off x="2561814" y="510057"/>
              <a:ext cx="904050" cy="1429622"/>
            </a:xfrm>
            <a:prstGeom prst="line">
              <a:avLst/>
            </a:prstGeom>
            <a:ln>
              <a:solidFill>
                <a:srgbClr val="66FF33"/>
              </a:solidFill>
            </a:ln>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a:xfrm flipV="1">
              <a:off x="3465864" y="1184722"/>
              <a:ext cx="381000" cy="754960"/>
            </a:xfrm>
            <a:prstGeom prst="line">
              <a:avLst/>
            </a:prstGeom>
            <a:ln>
              <a:solidFill>
                <a:srgbClr val="99FF33"/>
              </a:solidFill>
            </a:ln>
          </p:spPr>
          <p:style>
            <a:lnRef idx="1">
              <a:schemeClr val="dk1"/>
            </a:lnRef>
            <a:fillRef idx="0">
              <a:schemeClr val="dk1"/>
            </a:fillRef>
            <a:effectRef idx="0">
              <a:schemeClr val="dk1"/>
            </a:effectRef>
            <a:fontRef idx="minor">
              <a:schemeClr val="tx1"/>
            </a:fontRef>
          </p:style>
        </p:cxnSp>
      </p:grpSp>
      <p:cxnSp>
        <p:nvCxnSpPr>
          <p:cNvPr id="31" name="Straight Connector 30"/>
          <p:cNvCxnSpPr/>
          <p:nvPr/>
        </p:nvCxnSpPr>
        <p:spPr>
          <a:xfrm>
            <a:off x="3315936" y="819150"/>
            <a:ext cx="494064" cy="769038"/>
          </a:xfrm>
          <a:prstGeom prst="line">
            <a:avLst/>
          </a:prstGeom>
          <a:ln>
            <a:solidFill>
              <a:srgbClr val="FFFF00"/>
            </a:solidFill>
          </a:ln>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flipV="1">
            <a:off x="3846864" y="819150"/>
            <a:ext cx="432622" cy="769040"/>
          </a:xfrm>
          <a:prstGeom prst="line">
            <a:avLst/>
          </a:prstGeom>
          <a:ln>
            <a:solidFill>
              <a:srgbClr val="66FF33"/>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5" name="Rectangle 34"/>
              <p:cNvSpPr/>
              <p:nvPr/>
            </p:nvSpPr>
            <p:spPr>
              <a:xfrm>
                <a:off x="4495800" y="3404407"/>
                <a:ext cx="2317045" cy="6913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trlPr>
                            <a:rPr lang="en-US" i="1" smtClean="0">
                              <a:solidFill>
                                <a:srgbClr val="FFFF00"/>
                              </a:solidFill>
                              <a:latin typeface="Cambria Math"/>
                            </a:rPr>
                          </m:ctrlPr>
                        </m:naryPr>
                        <m:sub>
                          <m:sSup>
                            <m:sSupPr>
                              <m:ctrlPr>
                                <a:rPr lang="en-US" i="1">
                                  <a:solidFill>
                                    <a:srgbClr val="FFFF00"/>
                                  </a:solidFill>
                                  <a:latin typeface="Cambria Math"/>
                                </a:rPr>
                              </m:ctrlPr>
                            </m:sSupPr>
                            <m:e>
                              <m:r>
                                <a:rPr lang="en-US" i="1">
                                  <a:solidFill>
                                    <a:srgbClr val="FFFF00"/>
                                  </a:solidFill>
                                  <a:latin typeface="Cambria Math"/>
                                </a:rPr>
                                <m:t>𝑧</m:t>
                              </m:r>
                            </m:e>
                            <m:sup>
                              <m:r>
                                <a:rPr lang="en-US" i="1">
                                  <a:solidFill>
                                    <a:srgbClr val="FFFF00"/>
                                  </a:solidFill>
                                  <a:latin typeface="Cambria Math"/>
                                </a:rPr>
                                <m:t>′</m:t>
                              </m:r>
                            </m:sup>
                          </m:sSup>
                          <m:r>
                            <m:rPr>
                              <m:brk m:alnAt="23"/>
                            </m:rPr>
                            <a:rPr lang="en-US" i="1">
                              <a:solidFill>
                                <a:srgbClr val="FFFF00"/>
                              </a:solidFill>
                              <a:latin typeface="Cambria Math"/>
                            </a:rPr>
                            <m:t>+</m:t>
                          </m:r>
                          <m:r>
                            <a:rPr lang="en-US" i="1">
                              <a:solidFill>
                                <a:srgbClr val="FFFF00"/>
                              </a:solidFill>
                              <a:latin typeface="Cambria Math"/>
                              <a:ea typeface="Cambria Math"/>
                            </a:rPr>
                            <m:t>𝜖</m:t>
                          </m:r>
                        </m:sub>
                        <m:sup>
                          <m:r>
                            <a:rPr lang="en-US" i="1">
                              <a:solidFill>
                                <a:srgbClr val="FFFF00"/>
                              </a:solidFill>
                              <a:latin typeface="Cambria Math"/>
                              <a:ea typeface="Cambria Math"/>
                            </a:rPr>
                            <m:t>∞</m:t>
                          </m:r>
                        </m:sup>
                        <m:e>
                          <m:r>
                            <a:rPr lang="en-US" i="1">
                              <a:solidFill>
                                <a:srgbClr val="FFFF00"/>
                              </a:solidFill>
                              <a:latin typeface="Cambria Math"/>
                            </a:rPr>
                            <m:t>𝑑𝑧</m:t>
                          </m:r>
                          <m:r>
                            <a:rPr lang="en-US" i="1">
                              <a:solidFill>
                                <a:srgbClr val="FFFF00"/>
                              </a:solidFill>
                              <a:latin typeface="Cambria Math"/>
                            </a:rPr>
                            <m:t>′′</m:t>
                          </m:r>
                        </m:e>
                      </m:nary>
                      <m:sSup>
                        <m:sSupPr>
                          <m:ctrlPr>
                            <a:rPr lang="en-US" i="1">
                              <a:solidFill>
                                <a:srgbClr val="FFFF00"/>
                              </a:solidFill>
                              <a:latin typeface="Cambria Math"/>
                            </a:rPr>
                          </m:ctrlPr>
                        </m:sSupPr>
                        <m:e>
                          <m:r>
                            <a:rPr lang="en-US" i="1">
                              <a:solidFill>
                                <a:srgbClr val="FFFF00"/>
                              </a:solidFill>
                              <a:latin typeface="Cambria Math"/>
                            </a:rPr>
                            <m:t>𝑒</m:t>
                          </m:r>
                        </m:e>
                        <m:sup>
                          <m:r>
                            <a:rPr lang="en-US" i="1">
                              <a:solidFill>
                                <a:srgbClr val="FFFF00"/>
                              </a:solidFill>
                              <a:latin typeface="Cambria Math"/>
                            </a:rPr>
                            <m:t>𝑖𝑘</m:t>
                          </m:r>
                          <m:sSup>
                            <m:sSupPr>
                              <m:ctrlPr>
                                <a:rPr lang="en-US" i="1">
                                  <a:solidFill>
                                    <a:srgbClr val="FFFF00"/>
                                  </a:solidFill>
                                  <a:latin typeface="Cambria Math"/>
                                </a:rPr>
                              </m:ctrlPr>
                            </m:sSupPr>
                            <m:e>
                              <m:r>
                                <a:rPr lang="en-US" i="1">
                                  <a:solidFill>
                                    <a:srgbClr val="FFFF00"/>
                                  </a:solidFill>
                                  <a:latin typeface="Cambria Math"/>
                                </a:rPr>
                                <m:t>𝑧</m:t>
                              </m:r>
                            </m:e>
                            <m:sup>
                              <m:r>
                                <a:rPr lang="en-US" i="1">
                                  <a:solidFill>
                                    <a:srgbClr val="FFFF00"/>
                                  </a:solidFill>
                                  <a:latin typeface="Cambria Math"/>
                                </a:rPr>
                                <m:t>′′</m:t>
                              </m:r>
                            </m:sup>
                          </m:sSup>
                        </m:sup>
                      </m:sSup>
                      <m:sSub>
                        <m:sSubPr>
                          <m:ctrlPr>
                            <a:rPr lang="en-US" i="1">
                              <a:solidFill>
                                <a:srgbClr val="FFFF00"/>
                              </a:solidFill>
                              <a:latin typeface="Cambria Math"/>
                            </a:rPr>
                          </m:ctrlPr>
                        </m:sSubPr>
                        <m:e>
                          <m:r>
                            <a:rPr lang="en-US" i="1">
                              <a:solidFill>
                                <a:srgbClr val="FFFF00"/>
                              </a:solidFill>
                              <a:latin typeface="Cambria Math"/>
                            </a:rPr>
                            <m:t>𝑏</m:t>
                          </m:r>
                        </m:e>
                        <m:sub>
                          <m:r>
                            <a:rPr lang="en-US" i="1">
                              <a:solidFill>
                                <a:srgbClr val="FFFF00"/>
                              </a:solidFill>
                              <a:latin typeface="Cambria Math"/>
                            </a:rPr>
                            <m:t>1</m:t>
                          </m:r>
                        </m:sub>
                      </m:sSub>
                      <m:r>
                        <a:rPr lang="en-US" i="1">
                          <a:solidFill>
                            <a:srgbClr val="FFFF00"/>
                          </a:solidFill>
                          <a:latin typeface="Cambria Math"/>
                        </a:rPr>
                        <m:t>(</m:t>
                      </m:r>
                      <m:sSup>
                        <m:sSupPr>
                          <m:ctrlPr>
                            <a:rPr lang="en-US" i="1">
                              <a:solidFill>
                                <a:srgbClr val="FFFF00"/>
                              </a:solidFill>
                              <a:latin typeface="Cambria Math"/>
                            </a:rPr>
                          </m:ctrlPr>
                        </m:sSupPr>
                        <m:e>
                          <m:r>
                            <a:rPr lang="en-US" i="1">
                              <a:solidFill>
                                <a:srgbClr val="FFFF00"/>
                              </a:solidFill>
                              <a:latin typeface="Cambria Math"/>
                            </a:rPr>
                            <m:t>𝑧</m:t>
                          </m:r>
                        </m:e>
                        <m:sup>
                          <m:r>
                            <a:rPr lang="en-US" i="1">
                              <a:solidFill>
                                <a:srgbClr val="FFFF00"/>
                              </a:solidFill>
                              <a:latin typeface="Cambria Math"/>
                            </a:rPr>
                            <m:t>′′</m:t>
                          </m:r>
                        </m:sup>
                      </m:sSup>
                      <m:r>
                        <a:rPr lang="en-US" i="1">
                          <a:solidFill>
                            <a:srgbClr val="FFFF00"/>
                          </a:solidFill>
                          <a:latin typeface="Cambria Math"/>
                        </a:rPr>
                        <m:t>)</m:t>
                      </m:r>
                    </m:oMath>
                  </m:oMathPara>
                </a14:m>
                <a:endParaRPr lang="en-US" dirty="0">
                  <a:solidFill>
                    <a:srgbClr val="FFFF00"/>
                  </a:solidFill>
                </a:endParaRPr>
              </a:p>
            </p:txBody>
          </p:sp>
        </mc:Choice>
        <mc:Fallback xmlns="">
          <p:sp>
            <p:nvSpPr>
              <p:cNvPr id="35" name="Rectangle 34"/>
              <p:cNvSpPr>
                <a:spLocks noRot="1" noChangeAspect="1" noMove="1" noResize="1" noEditPoints="1" noAdjustHandles="1" noChangeArrowheads="1" noChangeShapeType="1" noTextEdit="1"/>
              </p:cNvSpPr>
              <p:nvPr/>
            </p:nvSpPr>
            <p:spPr>
              <a:xfrm>
                <a:off x="4495800" y="3404407"/>
                <a:ext cx="2317045" cy="691343"/>
              </a:xfrm>
              <a:prstGeom prst="rect">
                <a:avLst/>
              </a:prstGeom>
              <a:blipFill rotWithShape="1">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Rectangle 35"/>
              <p:cNvSpPr/>
              <p:nvPr/>
            </p:nvSpPr>
            <p:spPr>
              <a:xfrm>
                <a:off x="2514600" y="3404920"/>
                <a:ext cx="2235932" cy="6908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trlPr>
                            <a:rPr lang="en-US" i="1" smtClean="0">
                              <a:solidFill>
                                <a:schemeClr val="tx1"/>
                              </a:solidFill>
                              <a:latin typeface="Cambria Math"/>
                            </a:rPr>
                          </m:ctrlPr>
                        </m:naryPr>
                        <m:sub>
                          <m:r>
                            <m:rPr>
                              <m:brk m:alnAt="23"/>
                            </m:rPr>
                            <a:rPr lang="en-US" i="1">
                              <a:solidFill>
                                <a:schemeClr val="tx1"/>
                              </a:solidFill>
                              <a:latin typeface="Cambria Math"/>
                            </a:rPr>
                            <m:t>−</m:t>
                          </m:r>
                          <m:r>
                            <a:rPr lang="en-US" i="1">
                              <a:solidFill>
                                <a:schemeClr val="tx1"/>
                              </a:solidFill>
                              <a:latin typeface="Cambria Math"/>
                              <a:ea typeface="Cambria Math"/>
                            </a:rPr>
                            <m:t>∞</m:t>
                          </m:r>
                        </m:sub>
                        <m:sup>
                          <m:r>
                            <a:rPr lang="en-US" i="1">
                              <a:solidFill>
                                <a:schemeClr val="tx1"/>
                              </a:solidFill>
                              <a:latin typeface="Cambria Math"/>
                            </a:rPr>
                            <m:t>𝑧</m:t>
                          </m:r>
                          <m:r>
                            <a:rPr lang="en-US" i="1">
                              <a:solidFill>
                                <a:schemeClr val="tx1"/>
                              </a:solidFill>
                              <a:latin typeface="Cambria Math"/>
                            </a:rPr>
                            <m:t>−</m:t>
                          </m:r>
                          <m:r>
                            <a:rPr lang="en-US" i="1">
                              <a:solidFill>
                                <a:schemeClr val="tx1"/>
                              </a:solidFill>
                              <a:latin typeface="Cambria Math"/>
                              <a:ea typeface="Cambria Math"/>
                            </a:rPr>
                            <m:t>𝜖</m:t>
                          </m:r>
                        </m:sup>
                        <m:e>
                          <m:r>
                            <a:rPr lang="en-US" i="1">
                              <a:solidFill>
                                <a:schemeClr val="tx1"/>
                              </a:solidFill>
                              <a:latin typeface="Cambria Math"/>
                            </a:rPr>
                            <m:t>𝑑𝑧</m:t>
                          </m:r>
                          <m:r>
                            <a:rPr lang="en-US" i="1">
                              <a:solidFill>
                                <a:schemeClr val="tx1"/>
                              </a:solidFill>
                              <a:latin typeface="Cambria Math"/>
                            </a:rPr>
                            <m:t>′</m:t>
                          </m:r>
                          <m:sSup>
                            <m:sSupPr>
                              <m:ctrlPr>
                                <a:rPr lang="en-US" i="1">
                                  <a:solidFill>
                                    <a:schemeClr val="tx1"/>
                                  </a:solidFill>
                                  <a:latin typeface="Cambria Math"/>
                                </a:rPr>
                              </m:ctrlPr>
                            </m:sSupPr>
                            <m:e>
                              <m:r>
                                <a:rPr lang="en-US" i="1">
                                  <a:solidFill>
                                    <a:schemeClr val="tx1"/>
                                  </a:solidFill>
                                  <a:latin typeface="Cambria Math"/>
                                </a:rPr>
                                <m:t>𝑒</m:t>
                              </m:r>
                            </m:e>
                            <m:sup>
                              <m:r>
                                <a:rPr lang="en-US" i="1">
                                  <a:solidFill>
                                    <a:schemeClr val="tx1"/>
                                  </a:solidFill>
                                  <a:latin typeface="Cambria Math"/>
                                </a:rPr>
                                <m:t>−</m:t>
                              </m:r>
                              <m:r>
                                <a:rPr lang="en-US" i="1">
                                  <a:solidFill>
                                    <a:schemeClr val="tx1"/>
                                  </a:solidFill>
                                  <a:latin typeface="Cambria Math"/>
                                </a:rPr>
                                <m:t>𝑖𝑘</m:t>
                              </m:r>
                              <m:sSup>
                                <m:sSupPr>
                                  <m:ctrlPr>
                                    <a:rPr lang="en-US" i="1">
                                      <a:solidFill>
                                        <a:schemeClr val="tx1"/>
                                      </a:solidFill>
                                      <a:latin typeface="Cambria Math"/>
                                    </a:rPr>
                                  </m:ctrlPr>
                                </m:sSupPr>
                                <m:e>
                                  <m:r>
                                    <a:rPr lang="en-US" i="1">
                                      <a:solidFill>
                                        <a:schemeClr val="tx1"/>
                                      </a:solidFill>
                                      <a:latin typeface="Cambria Math"/>
                                    </a:rPr>
                                    <m:t>𝑧</m:t>
                                  </m:r>
                                </m:e>
                                <m:sup>
                                  <m:r>
                                    <a:rPr lang="en-US" i="1">
                                      <a:solidFill>
                                        <a:schemeClr val="tx1"/>
                                      </a:solidFill>
                                      <a:latin typeface="Cambria Math"/>
                                    </a:rPr>
                                    <m:t>′</m:t>
                                  </m:r>
                                </m:sup>
                              </m:sSup>
                            </m:sup>
                          </m:sSup>
                          <m:sSub>
                            <m:sSubPr>
                              <m:ctrlPr>
                                <a:rPr lang="en-US" i="1">
                                  <a:solidFill>
                                    <a:schemeClr val="tx1"/>
                                  </a:solidFill>
                                  <a:latin typeface="Cambria Math"/>
                                </a:rPr>
                              </m:ctrlPr>
                            </m:sSubPr>
                            <m:e>
                              <m:r>
                                <a:rPr lang="en-US" i="1">
                                  <a:solidFill>
                                    <a:schemeClr val="tx1"/>
                                  </a:solidFill>
                                  <a:latin typeface="Cambria Math"/>
                                </a:rPr>
                                <m:t>𝑏</m:t>
                              </m:r>
                            </m:e>
                            <m:sub>
                              <m:r>
                                <a:rPr lang="en-US" i="1">
                                  <a:solidFill>
                                    <a:schemeClr val="tx1"/>
                                  </a:solidFill>
                                  <a:latin typeface="Cambria Math"/>
                                </a:rPr>
                                <m:t>1</m:t>
                              </m:r>
                            </m:sub>
                          </m:sSub>
                          <m:r>
                            <a:rPr lang="en-US" i="1">
                              <a:solidFill>
                                <a:schemeClr val="tx1"/>
                              </a:solidFill>
                              <a:latin typeface="Cambria Math"/>
                            </a:rPr>
                            <m:t>(</m:t>
                          </m:r>
                          <m:sSup>
                            <m:sSupPr>
                              <m:ctrlPr>
                                <a:rPr lang="en-US" i="1">
                                  <a:solidFill>
                                    <a:schemeClr val="tx1"/>
                                  </a:solidFill>
                                  <a:latin typeface="Cambria Math"/>
                                </a:rPr>
                              </m:ctrlPr>
                            </m:sSupPr>
                            <m:e>
                              <m:r>
                                <a:rPr lang="en-US" i="1">
                                  <a:solidFill>
                                    <a:schemeClr val="tx1"/>
                                  </a:solidFill>
                                  <a:latin typeface="Cambria Math"/>
                                </a:rPr>
                                <m:t>𝑧</m:t>
                              </m:r>
                            </m:e>
                            <m:sup>
                              <m:r>
                                <a:rPr lang="en-US" i="1">
                                  <a:solidFill>
                                    <a:schemeClr val="tx1"/>
                                  </a:solidFill>
                                  <a:latin typeface="Cambria Math"/>
                                </a:rPr>
                                <m:t>′</m:t>
                              </m:r>
                            </m:sup>
                          </m:sSup>
                          <m:r>
                            <a:rPr lang="en-US" i="1">
                              <a:solidFill>
                                <a:schemeClr val="tx1"/>
                              </a:solidFill>
                              <a:latin typeface="Cambria Math"/>
                            </a:rPr>
                            <m:t>)</m:t>
                          </m:r>
                        </m:e>
                      </m:nary>
                    </m:oMath>
                  </m:oMathPara>
                </a14:m>
                <a:endParaRPr lang="en-US" dirty="0"/>
              </a:p>
            </p:txBody>
          </p:sp>
        </mc:Choice>
        <mc:Fallback xmlns="">
          <p:sp>
            <p:nvSpPr>
              <p:cNvPr id="36" name="Rectangle 35"/>
              <p:cNvSpPr>
                <a:spLocks noRot="1" noChangeAspect="1" noMove="1" noResize="1" noEditPoints="1" noAdjustHandles="1" noChangeArrowheads="1" noChangeShapeType="1" noTextEdit="1"/>
              </p:cNvSpPr>
              <p:nvPr/>
            </p:nvSpPr>
            <p:spPr>
              <a:xfrm>
                <a:off x="2514600" y="3404920"/>
                <a:ext cx="2235932" cy="690830"/>
              </a:xfrm>
              <a:prstGeom prst="rect">
                <a:avLst/>
              </a:prstGeom>
              <a:blipFill rotWithShape="1">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Rectangle 36"/>
              <p:cNvSpPr/>
              <p:nvPr/>
            </p:nvSpPr>
            <p:spPr>
              <a:xfrm>
                <a:off x="990600" y="3405818"/>
                <a:ext cx="1789464" cy="6899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trlPr>
                            <a:rPr lang="en-US" i="1" smtClean="0">
                              <a:solidFill>
                                <a:srgbClr val="99FF33"/>
                              </a:solidFill>
                              <a:latin typeface="Cambria Math"/>
                            </a:rPr>
                          </m:ctrlPr>
                        </m:naryPr>
                        <m:sub>
                          <m:r>
                            <m:rPr>
                              <m:brk m:alnAt="23"/>
                            </m:rPr>
                            <a:rPr lang="en-US" i="1">
                              <a:solidFill>
                                <a:srgbClr val="99FF33"/>
                              </a:solidFill>
                              <a:latin typeface="Cambria Math"/>
                            </a:rPr>
                            <m:t>−</m:t>
                          </m:r>
                          <m:r>
                            <a:rPr lang="en-US" i="1">
                              <a:solidFill>
                                <a:srgbClr val="99FF33"/>
                              </a:solidFill>
                              <a:latin typeface="Cambria Math"/>
                              <a:ea typeface="Cambria Math"/>
                            </a:rPr>
                            <m:t>∞</m:t>
                          </m:r>
                        </m:sub>
                        <m:sup>
                          <m:r>
                            <a:rPr lang="en-US" i="1">
                              <a:solidFill>
                                <a:srgbClr val="99FF33"/>
                              </a:solidFill>
                              <a:latin typeface="Cambria Math"/>
                              <a:ea typeface="Cambria Math"/>
                            </a:rPr>
                            <m:t>∞</m:t>
                          </m:r>
                        </m:sup>
                        <m:e>
                          <m:r>
                            <a:rPr lang="en-US" i="1">
                              <a:solidFill>
                                <a:srgbClr val="99FF33"/>
                              </a:solidFill>
                              <a:latin typeface="Cambria Math"/>
                            </a:rPr>
                            <m:t>𝑑𝑧</m:t>
                          </m:r>
                          <m:sSup>
                            <m:sSupPr>
                              <m:ctrlPr>
                                <a:rPr lang="en-US" i="1">
                                  <a:solidFill>
                                    <a:srgbClr val="99FF33"/>
                                  </a:solidFill>
                                  <a:latin typeface="Cambria Math"/>
                                </a:rPr>
                              </m:ctrlPr>
                            </m:sSupPr>
                            <m:e>
                              <m:r>
                                <a:rPr lang="en-US" i="1">
                                  <a:solidFill>
                                    <a:srgbClr val="99FF33"/>
                                  </a:solidFill>
                                  <a:latin typeface="Cambria Math"/>
                                </a:rPr>
                                <m:t>𝑒</m:t>
                              </m:r>
                            </m:e>
                            <m:sup>
                              <m:r>
                                <a:rPr lang="en-US" i="1">
                                  <a:solidFill>
                                    <a:srgbClr val="99FF33"/>
                                  </a:solidFill>
                                  <a:latin typeface="Cambria Math"/>
                                </a:rPr>
                                <m:t>𝑖𝑘𝑧</m:t>
                              </m:r>
                            </m:sup>
                          </m:sSup>
                          <m:sSub>
                            <m:sSubPr>
                              <m:ctrlPr>
                                <a:rPr lang="en-US" i="1">
                                  <a:solidFill>
                                    <a:srgbClr val="99FF33"/>
                                  </a:solidFill>
                                  <a:latin typeface="Cambria Math"/>
                                </a:rPr>
                              </m:ctrlPr>
                            </m:sSubPr>
                            <m:e>
                              <m:r>
                                <a:rPr lang="en-US" i="1">
                                  <a:solidFill>
                                    <a:srgbClr val="99FF33"/>
                                  </a:solidFill>
                                  <a:latin typeface="Cambria Math"/>
                                </a:rPr>
                                <m:t>𝑏</m:t>
                              </m:r>
                            </m:e>
                            <m:sub>
                              <m:r>
                                <a:rPr lang="en-US" i="1">
                                  <a:solidFill>
                                    <a:srgbClr val="99FF33"/>
                                  </a:solidFill>
                                  <a:latin typeface="Cambria Math"/>
                                </a:rPr>
                                <m:t>1</m:t>
                              </m:r>
                            </m:sub>
                          </m:sSub>
                          <m:r>
                            <a:rPr lang="en-US" i="1">
                              <a:solidFill>
                                <a:srgbClr val="99FF33"/>
                              </a:solidFill>
                              <a:latin typeface="Cambria Math"/>
                            </a:rPr>
                            <m:t>(</m:t>
                          </m:r>
                          <m:r>
                            <a:rPr lang="en-US" i="1">
                              <a:solidFill>
                                <a:srgbClr val="99FF33"/>
                              </a:solidFill>
                              <a:latin typeface="Cambria Math"/>
                            </a:rPr>
                            <m:t>𝑧</m:t>
                          </m:r>
                          <m:r>
                            <a:rPr lang="en-US" i="1">
                              <a:solidFill>
                                <a:srgbClr val="99FF33"/>
                              </a:solidFill>
                              <a:latin typeface="Cambria Math"/>
                            </a:rPr>
                            <m:t>)</m:t>
                          </m:r>
                        </m:e>
                      </m:nary>
                    </m:oMath>
                  </m:oMathPara>
                </a14:m>
                <a:endParaRPr lang="en-US" dirty="0">
                  <a:solidFill>
                    <a:srgbClr val="99FF33"/>
                  </a:solidFill>
                </a:endParaRPr>
              </a:p>
            </p:txBody>
          </p:sp>
        </mc:Choice>
        <mc:Fallback xmlns="">
          <p:sp>
            <p:nvSpPr>
              <p:cNvPr id="37" name="Rectangle 36"/>
              <p:cNvSpPr>
                <a:spLocks noRot="1" noChangeAspect="1" noMove="1" noResize="1" noEditPoints="1" noAdjustHandles="1" noChangeArrowheads="1" noChangeShapeType="1" noTextEdit="1"/>
              </p:cNvSpPr>
              <p:nvPr/>
            </p:nvSpPr>
            <p:spPr>
              <a:xfrm>
                <a:off x="990600" y="3405818"/>
                <a:ext cx="1789464" cy="689932"/>
              </a:xfrm>
              <a:prstGeom prst="rect">
                <a:avLst/>
              </a:prstGeom>
              <a:blipFill rotWithShape="1">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Rectangle 57"/>
              <p:cNvSpPr/>
              <p:nvPr/>
            </p:nvSpPr>
            <p:spPr>
              <a:xfrm>
                <a:off x="4876800" y="4107418"/>
                <a:ext cx="150624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FF00"/>
                              </a:solidFill>
                              <a:latin typeface="Cambria Math"/>
                              <a:ea typeface="Cambria Math"/>
                            </a:rPr>
                          </m:ctrlPr>
                        </m:sSubSupPr>
                        <m:e>
                          <m:r>
                            <a:rPr lang="en-US" i="1">
                              <a:solidFill>
                                <a:srgbClr val="FFFF00"/>
                              </a:solidFill>
                              <a:latin typeface="Cambria Math"/>
                              <a:ea typeface="Cambria Math"/>
                            </a:rPr>
                            <m:t>𝑅</m:t>
                          </m:r>
                          <m:r>
                            <a:rPr lang="en-US" i="1">
                              <a:solidFill>
                                <a:srgbClr val="FFFF00"/>
                              </a:solidFill>
                              <a:latin typeface="Cambria Math"/>
                              <a:ea typeface="Cambria Math"/>
                            </a:rPr>
                            <m:t>′</m:t>
                          </m:r>
                        </m:e>
                        <m:sub>
                          <m:r>
                            <a:rPr lang="en-US" b="0" i="1" smtClean="0">
                              <a:solidFill>
                                <a:srgbClr val="FFFF00"/>
                              </a:solidFill>
                              <a:latin typeface="Cambria Math"/>
                              <a:ea typeface="Cambria Math"/>
                            </a:rPr>
                            <m:t>3</m:t>
                          </m:r>
                        </m:sub>
                        <m:sup/>
                      </m:sSubSup>
                      <m:r>
                        <a:rPr lang="en-US" b="1" i="1">
                          <a:solidFill>
                            <a:srgbClr val="FFFF00"/>
                          </a:solidFill>
                          <a:latin typeface="Cambria Math"/>
                          <a:ea typeface="Cambria Math"/>
                        </a:rPr>
                        <m:t>𝜹</m:t>
                      </m:r>
                      <m:d>
                        <m:dPr>
                          <m:ctrlPr>
                            <a:rPr lang="en-US" b="1" i="1">
                              <a:solidFill>
                                <a:srgbClr val="FFFF00"/>
                              </a:solidFill>
                              <a:latin typeface="Cambria Math"/>
                              <a:ea typeface="Cambria Math"/>
                            </a:rPr>
                          </m:ctrlPr>
                        </m:dPr>
                        <m:e>
                          <m:r>
                            <a:rPr lang="en-US" b="1" i="1" smtClean="0">
                              <a:solidFill>
                                <a:srgbClr val="FFFF00"/>
                              </a:solidFill>
                              <a:latin typeface="Cambria Math"/>
                              <a:ea typeface="Cambria Math"/>
                            </a:rPr>
                            <m:t>𝒛</m:t>
                          </m:r>
                          <m:r>
                            <a:rPr lang="en-US" b="1" i="1">
                              <a:solidFill>
                                <a:srgbClr val="FFFF00"/>
                              </a:solidFill>
                              <a:latin typeface="Cambria Math"/>
                              <a:ea typeface="Cambria Math"/>
                            </a:rPr>
                            <m:t>−</m:t>
                          </m:r>
                          <m:sSub>
                            <m:sSubPr>
                              <m:ctrlPr>
                                <a:rPr lang="en-US" b="1" i="1">
                                  <a:solidFill>
                                    <a:srgbClr val="FFFF00"/>
                                  </a:solidFill>
                                  <a:latin typeface="Cambria Math"/>
                                  <a:ea typeface="Cambria Math"/>
                                </a:rPr>
                              </m:ctrlPr>
                            </m:sSubPr>
                            <m:e>
                              <m:r>
                                <a:rPr lang="en-US" b="1" i="1" smtClean="0">
                                  <a:solidFill>
                                    <a:srgbClr val="FFFF00"/>
                                  </a:solidFill>
                                  <a:latin typeface="Cambria Math"/>
                                  <a:ea typeface="Cambria Math"/>
                                </a:rPr>
                                <m:t>𝒛</m:t>
                              </m:r>
                            </m:e>
                            <m:sub>
                              <m:r>
                                <a:rPr lang="en-US" b="1" i="1">
                                  <a:solidFill>
                                    <a:srgbClr val="FFFF00"/>
                                  </a:solidFill>
                                  <a:latin typeface="Cambria Math"/>
                                  <a:ea typeface="Cambria Math"/>
                                </a:rPr>
                                <m:t>𝟑</m:t>
                              </m:r>
                            </m:sub>
                          </m:sSub>
                        </m:e>
                      </m:d>
                    </m:oMath>
                  </m:oMathPara>
                </a14:m>
                <a:endParaRPr lang="en-US" dirty="0"/>
              </a:p>
            </p:txBody>
          </p:sp>
        </mc:Choice>
        <mc:Fallback xmlns="">
          <p:sp>
            <p:nvSpPr>
              <p:cNvPr id="58" name="Rectangle 57"/>
              <p:cNvSpPr>
                <a:spLocks noRot="1" noChangeAspect="1" noMove="1" noResize="1" noEditPoints="1" noAdjustHandles="1" noChangeArrowheads="1" noChangeShapeType="1" noTextEdit="1"/>
              </p:cNvSpPr>
              <p:nvPr/>
            </p:nvSpPr>
            <p:spPr>
              <a:xfrm>
                <a:off x="4876800" y="4107418"/>
                <a:ext cx="1506246" cy="369332"/>
              </a:xfrm>
              <a:prstGeom prst="rect">
                <a:avLst/>
              </a:prstGeom>
              <a:blipFill rotWithShape="1">
                <a:blip r:embed="rId15"/>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Rectangle 58"/>
              <p:cNvSpPr/>
              <p:nvPr/>
            </p:nvSpPr>
            <p:spPr>
              <a:xfrm>
                <a:off x="1219200" y="4107418"/>
                <a:ext cx="150624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66FF33"/>
                              </a:solidFill>
                              <a:latin typeface="Cambria Math"/>
                              <a:ea typeface="Cambria Math"/>
                            </a:rPr>
                          </m:ctrlPr>
                        </m:sSubSupPr>
                        <m:e>
                          <m:r>
                            <a:rPr lang="en-US" i="1">
                              <a:solidFill>
                                <a:srgbClr val="66FF33"/>
                              </a:solidFill>
                              <a:latin typeface="Cambria Math"/>
                              <a:ea typeface="Cambria Math"/>
                            </a:rPr>
                            <m:t>𝑅</m:t>
                          </m:r>
                          <m:r>
                            <a:rPr lang="en-US" i="1">
                              <a:solidFill>
                                <a:srgbClr val="66FF33"/>
                              </a:solidFill>
                              <a:latin typeface="Cambria Math"/>
                              <a:ea typeface="Cambria Math"/>
                            </a:rPr>
                            <m:t>′</m:t>
                          </m:r>
                        </m:e>
                        <m:sub>
                          <m:r>
                            <a:rPr lang="en-US" i="1">
                              <a:solidFill>
                                <a:srgbClr val="66FF33"/>
                              </a:solidFill>
                              <a:latin typeface="Cambria Math"/>
                              <a:ea typeface="Cambria Math"/>
                            </a:rPr>
                            <m:t>2</m:t>
                          </m:r>
                        </m:sub>
                        <m:sup/>
                      </m:sSubSup>
                      <m:r>
                        <a:rPr lang="en-US" b="1" i="1">
                          <a:solidFill>
                            <a:srgbClr val="66FF33"/>
                          </a:solidFill>
                          <a:latin typeface="Cambria Math"/>
                          <a:ea typeface="Cambria Math"/>
                        </a:rPr>
                        <m:t>𝜹</m:t>
                      </m:r>
                      <m:d>
                        <m:dPr>
                          <m:ctrlPr>
                            <a:rPr lang="en-US" b="1" i="1">
                              <a:solidFill>
                                <a:srgbClr val="66FF33"/>
                              </a:solidFill>
                              <a:latin typeface="Cambria Math"/>
                              <a:ea typeface="Cambria Math"/>
                            </a:rPr>
                          </m:ctrlPr>
                        </m:dPr>
                        <m:e>
                          <m:r>
                            <a:rPr lang="en-US" b="1" i="1" smtClean="0">
                              <a:solidFill>
                                <a:srgbClr val="66FF33"/>
                              </a:solidFill>
                              <a:latin typeface="Cambria Math"/>
                              <a:ea typeface="Cambria Math"/>
                            </a:rPr>
                            <m:t>𝒛</m:t>
                          </m:r>
                          <m:r>
                            <a:rPr lang="en-US" b="1" i="1">
                              <a:solidFill>
                                <a:srgbClr val="66FF33"/>
                              </a:solidFill>
                              <a:latin typeface="Cambria Math"/>
                              <a:ea typeface="Cambria Math"/>
                            </a:rPr>
                            <m:t>−</m:t>
                          </m:r>
                          <m:sSub>
                            <m:sSubPr>
                              <m:ctrlPr>
                                <a:rPr lang="en-US" b="1" i="1">
                                  <a:solidFill>
                                    <a:srgbClr val="66FF33"/>
                                  </a:solidFill>
                                  <a:latin typeface="Cambria Math"/>
                                  <a:ea typeface="Cambria Math"/>
                                </a:rPr>
                              </m:ctrlPr>
                            </m:sSubPr>
                            <m:e>
                              <m:r>
                                <a:rPr lang="en-US" b="1" i="1" smtClean="0">
                                  <a:solidFill>
                                    <a:srgbClr val="66FF33"/>
                                  </a:solidFill>
                                  <a:latin typeface="Cambria Math"/>
                                  <a:ea typeface="Cambria Math"/>
                                </a:rPr>
                                <m:t>𝒛</m:t>
                              </m:r>
                            </m:e>
                            <m:sub>
                              <m:r>
                                <a:rPr lang="en-US" b="1" i="1">
                                  <a:solidFill>
                                    <a:srgbClr val="66FF33"/>
                                  </a:solidFill>
                                  <a:latin typeface="Cambria Math"/>
                                  <a:ea typeface="Cambria Math"/>
                                </a:rPr>
                                <m:t>𝟐</m:t>
                              </m:r>
                            </m:sub>
                          </m:sSub>
                        </m:e>
                      </m:d>
                    </m:oMath>
                  </m:oMathPara>
                </a14:m>
                <a:endParaRPr lang="en-US" dirty="0"/>
              </a:p>
            </p:txBody>
          </p:sp>
        </mc:Choice>
        <mc:Fallback xmlns="">
          <p:sp>
            <p:nvSpPr>
              <p:cNvPr id="59" name="Rectangle 58"/>
              <p:cNvSpPr>
                <a:spLocks noRot="1" noChangeAspect="1" noMove="1" noResize="1" noEditPoints="1" noAdjustHandles="1" noChangeArrowheads="1" noChangeShapeType="1" noTextEdit="1"/>
              </p:cNvSpPr>
              <p:nvPr/>
            </p:nvSpPr>
            <p:spPr>
              <a:xfrm>
                <a:off x="1219200" y="4107418"/>
                <a:ext cx="1506246" cy="369332"/>
              </a:xfrm>
              <a:prstGeom prst="rect">
                <a:avLst/>
              </a:prstGeom>
              <a:blipFill rotWithShape="1">
                <a:blip r:embed="rId16"/>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Rectangle 60"/>
              <p:cNvSpPr/>
              <p:nvPr/>
            </p:nvSpPr>
            <p:spPr>
              <a:xfrm>
                <a:off x="2895600" y="4107418"/>
                <a:ext cx="141320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ea typeface="Cambria Math"/>
                            </a:rPr>
                          </m:ctrlPr>
                        </m:sSubPr>
                        <m:e>
                          <m:r>
                            <a:rPr lang="en-US" i="1">
                              <a:latin typeface="Cambria Math"/>
                              <a:ea typeface="Cambria Math"/>
                            </a:rPr>
                            <m:t>𝑅</m:t>
                          </m:r>
                        </m:e>
                        <m:sub>
                          <m:r>
                            <a:rPr lang="en-US" i="1">
                              <a:latin typeface="Cambria Math"/>
                              <a:ea typeface="Cambria Math"/>
                            </a:rPr>
                            <m:t>1</m:t>
                          </m:r>
                        </m:sub>
                      </m:sSub>
                      <m:r>
                        <a:rPr lang="en-US" i="1">
                          <a:latin typeface="Cambria Math"/>
                          <a:ea typeface="Cambria Math"/>
                        </a:rPr>
                        <m:t>𝛿</m:t>
                      </m:r>
                      <m:r>
                        <a:rPr lang="en-US" i="1">
                          <a:latin typeface="Cambria Math"/>
                          <a:ea typeface="Cambria Math"/>
                        </a:rPr>
                        <m:t>(</m:t>
                      </m:r>
                      <m:r>
                        <a:rPr lang="en-US" i="1">
                          <a:latin typeface="Cambria Math"/>
                          <a:ea typeface="Cambria Math"/>
                        </a:rPr>
                        <m:t>𝑧</m:t>
                      </m:r>
                      <m:r>
                        <a:rPr lang="en-US" i="1">
                          <a:latin typeface="Cambria Math"/>
                          <a:ea typeface="Cambria Math"/>
                        </a:rPr>
                        <m:t>−</m:t>
                      </m:r>
                      <m:sSub>
                        <m:sSubPr>
                          <m:ctrlPr>
                            <a:rPr lang="en-US" i="1">
                              <a:latin typeface="Cambria Math"/>
                              <a:ea typeface="Cambria Math"/>
                            </a:rPr>
                          </m:ctrlPr>
                        </m:sSubPr>
                        <m:e>
                          <m:r>
                            <a:rPr lang="en-US" i="1">
                              <a:latin typeface="Cambria Math"/>
                              <a:ea typeface="Cambria Math"/>
                            </a:rPr>
                            <m:t>𝑧</m:t>
                          </m:r>
                        </m:e>
                        <m:sub>
                          <m:r>
                            <a:rPr lang="en-US" i="1">
                              <a:latin typeface="Cambria Math"/>
                              <a:ea typeface="Cambria Math"/>
                            </a:rPr>
                            <m:t>1</m:t>
                          </m:r>
                        </m:sub>
                      </m:sSub>
                      <m:r>
                        <a:rPr lang="en-US" i="1">
                          <a:latin typeface="Cambria Math"/>
                          <a:ea typeface="Cambria Math"/>
                        </a:rPr>
                        <m:t>)</m:t>
                      </m:r>
                    </m:oMath>
                  </m:oMathPara>
                </a14:m>
                <a:endParaRPr lang="en-US" dirty="0"/>
              </a:p>
            </p:txBody>
          </p:sp>
        </mc:Choice>
        <mc:Fallback xmlns="">
          <p:sp>
            <p:nvSpPr>
              <p:cNvPr id="61" name="Rectangle 60"/>
              <p:cNvSpPr>
                <a:spLocks noRot="1" noChangeAspect="1" noMove="1" noResize="1" noEditPoints="1" noAdjustHandles="1" noChangeArrowheads="1" noChangeShapeType="1" noTextEdit="1"/>
              </p:cNvSpPr>
              <p:nvPr/>
            </p:nvSpPr>
            <p:spPr>
              <a:xfrm>
                <a:off x="2895600" y="4107418"/>
                <a:ext cx="1413207" cy="369332"/>
              </a:xfrm>
              <a:prstGeom prst="rect">
                <a:avLst/>
              </a:prstGeom>
              <a:blipFill rotWithShape="1">
                <a:blip r:embed="rId17"/>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TextBox 61"/>
              <p:cNvSpPr txBox="1"/>
              <p:nvPr/>
            </p:nvSpPr>
            <p:spPr>
              <a:xfrm>
                <a:off x="6629400" y="3637073"/>
                <a:ext cx="2633028" cy="3824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ea typeface="Cambria Math"/>
                            </a:rPr>
                          </m:ctrlPr>
                        </m:sSubPr>
                        <m:e>
                          <m:r>
                            <a:rPr lang="en-US" b="0" i="1" smtClean="0">
                              <a:latin typeface="Cambria Math"/>
                              <a:ea typeface="Cambria Math"/>
                            </a:rPr>
                            <m:t>=</m:t>
                          </m:r>
                          <m:r>
                            <a:rPr lang="en-US" i="1">
                              <a:latin typeface="Cambria Math"/>
                              <a:ea typeface="Cambria Math"/>
                            </a:rPr>
                            <m:t>𝑅</m:t>
                          </m:r>
                        </m:e>
                        <m:sub>
                          <m:r>
                            <a:rPr lang="en-US" i="1">
                              <a:latin typeface="Cambria Math"/>
                              <a:ea typeface="Cambria Math"/>
                            </a:rPr>
                            <m:t>1</m:t>
                          </m:r>
                        </m:sub>
                      </m:sSub>
                      <m:sSubSup>
                        <m:sSubSupPr>
                          <m:ctrlPr>
                            <a:rPr lang="en-US" i="1">
                              <a:solidFill>
                                <a:srgbClr val="66FF33"/>
                              </a:solidFill>
                              <a:latin typeface="Cambria Math"/>
                              <a:ea typeface="Cambria Math"/>
                            </a:rPr>
                          </m:ctrlPr>
                        </m:sSubSupPr>
                        <m:e>
                          <m:r>
                            <a:rPr lang="en-US" i="1">
                              <a:solidFill>
                                <a:srgbClr val="66FF33"/>
                              </a:solidFill>
                              <a:latin typeface="Cambria Math"/>
                              <a:ea typeface="Cambria Math"/>
                            </a:rPr>
                            <m:t>𝑅</m:t>
                          </m:r>
                          <m:r>
                            <a:rPr lang="en-US" i="1">
                              <a:solidFill>
                                <a:srgbClr val="66FF33"/>
                              </a:solidFill>
                              <a:latin typeface="Cambria Math"/>
                              <a:ea typeface="Cambria Math"/>
                            </a:rPr>
                            <m:t>′</m:t>
                          </m:r>
                        </m:e>
                        <m:sub>
                          <m:r>
                            <a:rPr lang="en-US" i="1">
                              <a:solidFill>
                                <a:srgbClr val="66FF33"/>
                              </a:solidFill>
                              <a:latin typeface="Cambria Math"/>
                              <a:ea typeface="Cambria Math"/>
                            </a:rPr>
                            <m:t>2</m:t>
                          </m:r>
                        </m:sub>
                        <m:sup/>
                      </m:sSubSup>
                      <m:sSubSup>
                        <m:sSubSupPr>
                          <m:ctrlPr>
                            <a:rPr lang="en-US" i="1">
                              <a:solidFill>
                                <a:srgbClr val="FFFF00"/>
                              </a:solidFill>
                              <a:latin typeface="Cambria Math"/>
                              <a:ea typeface="Cambria Math"/>
                            </a:rPr>
                          </m:ctrlPr>
                        </m:sSubSupPr>
                        <m:e>
                          <m:r>
                            <a:rPr lang="en-US" i="1">
                              <a:solidFill>
                                <a:srgbClr val="FFFF00"/>
                              </a:solidFill>
                              <a:latin typeface="Cambria Math"/>
                              <a:ea typeface="Cambria Math"/>
                            </a:rPr>
                            <m:t>𝑅</m:t>
                          </m:r>
                          <m:r>
                            <a:rPr lang="en-US" i="1">
                              <a:solidFill>
                                <a:srgbClr val="FFFF00"/>
                              </a:solidFill>
                              <a:latin typeface="Cambria Math"/>
                              <a:ea typeface="Cambria Math"/>
                            </a:rPr>
                            <m:t>′</m:t>
                          </m:r>
                        </m:e>
                        <m:sub>
                          <m:r>
                            <a:rPr lang="en-US" i="1">
                              <a:solidFill>
                                <a:srgbClr val="FFFF00"/>
                              </a:solidFill>
                              <a:latin typeface="Cambria Math"/>
                              <a:ea typeface="Cambria Math"/>
                            </a:rPr>
                            <m:t>3</m:t>
                          </m:r>
                        </m:sub>
                        <m:sup/>
                      </m:sSubSup>
                      <m:sSup>
                        <m:sSupPr>
                          <m:ctrlPr>
                            <a:rPr lang="en-US" i="1" smtClean="0">
                              <a:solidFill>
                                <a:schemeClr val="tx1"/>
                              </a:solidFill>
                              <a:latin typeface="Cambria Math"/>
                              <a:ea typeface="Cambria Math"/>
                            </a:rPr>
                          </m:ctrlPr>
                        </m:sSupPr>
                        <m:e>
                          <m:r>
                            <a:rPr lang="en-US" b="0" i="1" smtClean="0">
                              <a:solidFill>
                                <a:schemeClr val="tx1"/>
                              </a:solidFill>
                              <a:latin typeface="Cambria Math"/>
                              <a:ea typeface="Cambria Math"/>
                            </a:rPr>
                            <m:t>𝑒</m:t>
                          </m:r>
                        </m:e>
                        <m:sup>
                          <m:r>
                            <a:rPr lang="en-US" b="0" i="1" smtClean="0">
                              <a:solidFill>
                                <a:schemeClr val="tx1"/>
                              </a:solidFill>
                              <a:latin typeface="Cambria Math"/>
                              <a:ea typeface="Cambria Math"/>
                            </a:rPr>
                            <m:t>𝑖𝑘</m:t>
                          </m:r>
                          <m:r>
                            <a:rPr lang="en-US" b="0" i="1" smtClean="0">
                              <a:solidFill>
                                <a:schemeClr val="tx1"/>
                              </a:solidFill>
                              <a:latin typeface="Cambria Math"/>
                              <a:ea typeface="Cambria Math"/>
                            </a:rPr>
                            <m:t>(</m:t>
                          </m:r>
                          <m:sSub>
                            <m:sSubPr>
                              <m:ctrlPr>
                                <a:rPr lang="en-US" b="1" i="1">
                                  <a:solidFill>
                                    <a:srgbClr val="66FF33"/>
                                  </a:solidFill>
                                  <a:latin typeface="Cambria Math"/>
                                  <a:ea typeface="Cambria Math"/>
                                </a:rPr>
                              </m:ctrlPr>
                            </m:sSubPr>
                            <m:e>
                              <m:r>
                                <a:rPr lang="en-US" b="1" i="1">
                                  <a:solidFill>
                                    <a:srgbClr val="66FF33"/>
                                  </a:solidFill>
                                  <a:latin typeface="Cambria Math"/>
                                  <a:ea typeface="Cambria Math"/>
                                </a:rPr>
                                <m:t>𝒛</m:t>
                              </m:r>
                            </m:e>
                            <m:sub>
                              <m:r>
                                <a:rPr lang="en-US" b="1" i="1">
                                  <a:solidFill>
                                    <a:srgbClr val="66FF33"/>
                                  </a:solidFill>
                                  <a:latin typeface="Cambria Math"/>
                                  <a:ea typeface="Cambria Math"/>
                                </a:rPr>
                                <m:t>𝟐</m:t>
                              </m:r>
                            </m:sub>
                          </m:sSub>
                          <m:r>
                            <a:rPr lang="en-US" b="0" i="1" smtClean="0">
                              <a:solidFill>
                                <a:schemeClr val="tx1"/>
                              </a:solidFill>
                              <a:latin typeface="Cambria Math"/>
                              <a:ea typeface="Cambria Math"/>
                            </a:rPr>
                            <m:t>+</m:t>
                          </m:r>
                          <m:sSub>
                            <m:sSubPr>
                              <m:ctrlPr>
                                <a:rPr lang="en-US" b="1" i="1">
                                  <a:solidFill>
                                    <a:srgbClr val="FFFF00"/>
                                  </a:solidFill>
                                  <a:latin typeface="Cambria Math"/>
                                  <a:ea typeface="Cambria Math"/>
                                </a:rPr>
                              </m:ctrlPr>
                            </m:sSubPr>
                            <m:e>
                              <m:r>
                                <a:rPr lang="en-US" b="1" i="1">
                                  <a:solidFill>
                                    <a:srgbClr val="FFFF00"/>
                                  </a:solidFill>
                                  <a:latin typeface="Cambria Math"/>
                                  <a:ea typeface="Cambria Math"/>
                                </a:rPr>
                                <m:t>𝒛</m:t>
                              </m:r>
                            </m:e>
                            <m:sub>
                              <m:r>
                                <a:rPr lang="en-US" b="1" i="1">
                                  <a:solidFill>
                                    <a:srgbClr val="FFFF00"/>
                                  </a:solidFill>
                                  <a:latin typeface="Cambria Math"/>
                                  <a:ea typeface="Cambria Math"/>
                                </a:rPr>
                                <m:t>𝟑</m:t>
                              </m:r>
                            </m:sub>
                          </m:sSub>
                          <m:r>
                            <a:rPr lang="en-US" b="0" i="1" smtClean="0">
                              <a:solidFill>
                                <a:schemeClr val="tx1"/>
                              </a:solidFill>
                              <a:latin typeface="Cambria Math"/>
                              <a:ea typeface="Cambria Math"/>
                            </a:rPr>
                            <m:t>−</m:t>
                          </m:r>
                          <m:sSub>
                            <m:sSubPr>
                              <m:ctrlPr>
                                <a:rPr lang="en-US" i="1">
                                  <a:latin typeface="Cambria Math"/>
                                  <a:ea typeface="Cambria Math"/>
                                </a:rPr>
                              </m:ctrlPr>
                            </m:sSubPr>
                            <m:e>
                              <m:r>
                                <a:rPr lang="en-US" i="1">
                                  <a:latin typeface="Cambria Math"/>
                                  <a:ea typeface="Cambria Math"/>
                                </a:rPr>
                                <m:t>𝑧</m:t>
                              </m:r>
                            </m:e>
                            <m:sub>
                              <m:r>
                                <a:rPr lang="en-US" i="1">
                                  <a:latin typeface="Cambria Math"/>
                                  <a:ea typeface="Cambria Math"/>
                                </a:rPr>
                                <m:t>1</m:t>
                              </m:r>
                            </m:sub>
                          </m:sSub>
                          <m:r>
                            <a:rPr lang="en-US" b="0" i="1" smtClean="0">
                              <a:solidFill>
                                <a:schemeClr val="tx1"/>
                              </a:solidFill>
                              <a:latin typeface="Cambria Math"/>
                              <a:ea typeface="Cambria Math"/>
                            </a:rPr>
                            <m:t>)</m:t>
                          </m:r>
                        </m:sup>
                      </m:sSup>
                    </m:oMath>
                  </m:oMathPara>
                </a14:m>
                <a:endParaRPr lang="en-US" dirty="0"/>
              </a:p>
            </p:txBody>
          </p:sp>
        </mc:Choice>
        <mc:Fallback xmlns="">
          <p:sp>
            <p:nvSpPr>
              <p:cNvPr id="62" name="TextBox 61"/>
              <p:cNvSpPr txBox="1">
                <a:spLocks noRot="1" noChangeAspect="1" noMove="1" noResize="1" noEditPoints="1" noAdjustHandles="1" noChangeArrowheads="1" noChangeShapeType="1" noTextEdit="1"/>
              </p:cNvSpPr>
              <p:nvPr/>
            </p:nvSpPr>
            <p:spPr>
              <a:xfrm>
                <a:off x="6629400" y="3637073"/>
                <a:ext cx="2633028" cy="382477"/>
              </a:xfrm>
              <a:prstGeom prst="rect">
                <a:avLst/>
              </a:prstGeom>
              <a:blipFill rotWithShape="1">
                <a:blip r:embed="rId18"/>
                <a:stretch>
                  <a:fillRect b="-1613"/>
                </a:stretch>
              </a:blipFill>
            </p:spPr>
            <p:txBody>
              <a:bodyPr/>
              <a:lstStyle/>
              <a:p>
                <a:r>
                  <a:rPr lang="en-US">
                    <a:noFill/>
                  </a:rPr>
                  <a:t> </a:t>
                </a:r>
              </a:p>
            </p:txBody>
          </p:sp>
        </mc:Fallback>
      </mc:AlternateContent>
      <p:grpSp>
        <p:nvGrpSpPr>
          <p:cNvPr id="70" name="Group 69"/>
          <p:cNvGrpSpPr/>
          <p:nvPr/>
        </p:nvGrpSpPr>
        <p:grpSpPr>
          <a:xfrm>
            <a:off x="6172200" y="819150"/>
            <a:ext cx="914400" cy="769040"/>
            <a:chOff x="1956622" y="431112"/>
            <a:chExt cx="914400" cy="769040"/>
          </a:xfrm>
        </p:grpSpPr>
        <p:cxnSp>
          <p:nvCxnSpPr>
            <p:cNvPr id="71" name="Straight Connector 70"/>
            <p:cNvCxnSpPr/>
            <p:nvPr/>
          </p:nvCxnSpPr>
          <p:spPr>
            <a:xfrm>
              <a:off x="1956622" y="431112"/>
              <a:ext cx="494064" cy="769038"/>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72" name="Straight Connector 71"/>
            <p:cNvCxnSpPr/>
            <p:nvPr/>
          </p:nvCxnSpPr>
          <p:spPr>
            <a:xfrm flipV="1">
              <a:off x="2438400" y="431112"/>
              <a:ext cx="432622" cy="76904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73" name="Rectangle 72"/>
              <p:cNvSpPr/>
              <p:nvPr/>
            </p:nvSpPr>
            <p:spPr>
              <a:xfrm>
                <a:off x="381000" y="4640818"/>
                <a:ext cx="518558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ea typeface="Cambria Math"/>
                            </a:rPr>
                          </m:ctrlPr>
                        </m:sSubPr>
                        <m:e>
                          <m:r>
                            <a:rPr lang="en-US" i="1">
                              <a:latin typeface="Cambria Math"/>
                              <a:ea typeface="Cambria Math"/>
                            </a:rPr>
                            <m:t>𝑅</m:t>
                          </m:r>
                        </m:e>
                        <m:sub>
                          <m:r>
                            <a:rPr lang="en-US" i="1">
                              <a:latin typeface="Cambria Math"/>
                              <a:ea typeface="Cambria Math"/>
                            </a:rPr>
                            <m:t>1</m:t>
                          </m:r>
                        </m:sub>
                      </m:sSub>
                      <m:sSub>
                        <m:sSubPr>
                          <m:ctrlPr>
                            <a:rPr lang="en-US" b="1" i="1" smtClean="0">
                              <a:solidFill>
                                <a:srgbClr val="66FF33"/>
                              </a:solidFill>
                              <a:latin typeface="Cambria Math"/>
                              <a:ea typeface="Cambria Math"/>
                            </a:rPr>
                          </m:ctrlPr>
                        </m:sSubPr>
                        <m:e>
                          <m:r>
                            <a:rPr lang="en-US" b="1" i="1">
                              <a:solidFill>
                                <a:srgbClr val="66FF33"/>
                              </a:solidFill>
                              <a:latin typeface="Cambria Math"/>
                              <a:ea typeface="Cambria Math"/>
                            </a:rPr>
                            <m:t>𝑻</m:t>
                          </m:r>
                        </m:e>
                        <m:sub>
                          <m:r>
                            <a:rPr lang="en-US" b="1" i="1">
                              <a:solidFill>
                                <a:srgbClr val="66FF33"/>
                              </a:solidFill>
                              <a:latin typeface="Cambria Math"/>
                              <a:ea typeface="Cambria Math"/>
                            </a:rPr>
                            <m:t>𝟎𝟏</m:t>
                          </m:r>
                        </m:sub>
                      </m:sSub>
                      <m:sSub>
                        <m:sSubPr>
                          <m:ctrlPr>
                            <a:rPr lang="en-US" b="1" i="1">
                              <a:solidFill>
                                <a:srgbClr val="66FF33"/>
                              </a:solidFill>
                              <a:latin typeface="Cambria Math"/>
                              <a:ea typeface="Cambria Math"/>
                            </a:rPr>
                          </m:ctrlPr>
                        </m:sSubPr>
                        <m:e>
                          <m:r>
                            <a:rPr lang="en-US" b="1" i="1">
                              <a:solidFill>
                                <a:srgbClr val="66FF33"/>
                              </a:solidFill>
                              <a:latin typeface="Cambria Math"/>
                              <a:ea typeface="Cambria Math"/>
                            </a:rPr>
                            <m:t>𝑹</m:t>
                          </m:r>
                        </m:e>
                        <m:sub>
                          <m:r>
                            <a:rPr lang="en-US" b="1" i="1">
                              <a:solidFill>
                                <a:srgbClr val="66FF33"/>
                              </a:solidFill>
                              <a:latin typeface="Cambria Math"/>
                              <a:ea typeface="Cambria Math"/>
                            </a:rPr>
                            <m:t>𝟐</m:t>
                          </m:r>
                        </m:sub>
                      </m:sSub>
                      <m:sSub>
                        <m:sSubPr>
                          <m:ctrlPr>
                            <a:rPr lang="en-US" b="1" i="1">
                              <a:solidFill>
                                <a:srgbClr val="66FF33"/>
                              </a:solidFill>
                              <a:latin typeface="Cambria Math"/>
                              <a:ea typeface="Cambria Math"/>
                            </a:rPr>
                          </m:ctrlPr>
                        </m:sSubPr>
                        <m:e>
                          <m:r>
                            <a:rPr lang="en-US" b="1" i="1">
                              <a:solidFill>
                                <a:srgbClr val="66FF33"/>
                              </a:solidFill>
                              <a:latin typeface="Cambria Math"/>
                              <a:ea typeface="Cambria Math"/>
                            </a:rPr>
                            <m:t>𝑻</m:t>
                          </m:r>
                        </m:e>
                        <m:sub>
                          <m:r>
                            <a:rPr lang="en-US" b="1" i="1">
                              <a:solidFill>
                                <a:srgbClr val="66FF33"/>
                              </a:solidFill>
                              <a:latin typeface="Cambria Math"/>
                              <a:ea typeface="Cambria Math"/>
                            </a:rPr>
                            <m:t>𝟏𝟎</m:t>
                          </m:r>
                        </m:sub>
                      </m:sSub>
                      <m:sSub>
                        <m:sSubPr>
                          <m:ctrlPr>
                            <a:rPr lang="en-US" b="1" i="1" smtClean="0">
                              <a:solidFill>
                                <a:srgbClr val="FFFF00"/>
                              </a:solidFill>
                              <a:latin typeface="Cambria Math"/>
                              <a:ea typeface="Cambria Math"/>
                            </a:rPr>
                          </m:ctrlPr>
                        </m:sSubPr>
                        <m:e>
                          <m:r>
                            <a:rPr lang="en-US" b="1" i="1">
                              <a:solidFill>
                                <a:srgbClr val="FFFF00"/>
                              </a:solidFill>
                              <a:latin typeface="Cambria Math"/>
                              <a:ea typeface="Cambria Math"/>
                            </a:rPr>
                            <m:t>𝑻</m:t>
                          </m:r>
                        </m:e>
                        <m:sub>
                          <m:r>
                            <a:rPr lang="en-US" b="1" i="1">
                              <a:solidFill>
                                <a:srgbClr val="FFFF00"/>
                              </a:solidFill>
                              <a:latin typeface="Cambria Math"/>
                              <a:ea typeface="Cambria Math"/>
                            </a:rPr>
                            <m:t>𝟎𝟏</m:t>
                          </m:r>
                        </m:sub>
                      </m:sSub>
                      <m:sSub>
                        <m:sSubPr>
                          <m:ctrlPr>
                            <a:rPr lang="en-US" b="1" i="1">
                              <a:solidFill>
                                <a:srgbClr val="FFFF00"/>
                              </a:solidFill>
                              <a:latin typeface="Cambria Math"/>
                              <a:ea typeface="Cambria Math"/>
                            </a:rPr>
                          </m:ctrlPr>
                        </m:sSubPr>
                        <m:e>
                          <m:r>
                            <a:rPr lang="en-US" b="1" i="1">
                              <a:solidFill>
                                <a:srgbClr val="FFFF00"/>
                              </a:solidFill>
                              <a:latin typeface="Cambria Math"/>
                              <a:ea typeface="Cambria Math"/>
                            </a:rPr>
                            <m:t>𝑻</m:t>
                          </m:r>
                        </m:e>
                        <m:sub>
                          <m:r>
                            <a:rPr lang="en-US" b="1" i="1">
                              <a:solidFill>
                                <a:srgbClr val="FFFF00"/>
                              </a:solidFill>
                              <a:latin typeface="Cambria Math"/>
                              <a:ea typeface="Cambria Math"/>
                            </a:rPr>
                            <m:t>𝟏𝟐</m:t>
                          </m:r>
                        </m:sub>
                      </m:sSub>
                      <m:sSub>
                        <m:sSubPr>
                          <m:ctrlPr>
                            <a:rPr lang="en-US" b="1" i="1">
                              <a:solidFill>
                                <a:srgbClr val="FFFF00"/>
                              </a:solidFill>
                              <a:latin typeface="Cambria Math"/>
                              <a:ea typeface="Cambria Math"/>
                            </a:rPr>
                          </m:ctrlPr>
                        </m:sSubPr>
                        <m:e>
                          <m:r>
                            <a:rPr lang="en-US" b="1" i="1">
                              <a:solidFill>
                                <a:srgbClr val="FFFF00"/>
                              </a:solidFill>
                              <a:latin typeface="Cambria Math"/>
                              <a:ea typeface="Cambria Math"/>
                            </a:rPr>
                            <m:t>𝑹</m:t>
                          </m:r>
                        </m:e>
                        <m:sub>
                          <m:r>
                            <a:rPr lang="en-US" b="1" i="1">
                              <a:solidFill>
                                <a:srgbClr val="FFFF00"/>
                              </a:solidFill>
                              <a:latin typeface="Cambria Math"/>
                              <a:ea typeface="Cambria Math"/>
                            </a:rPr>
                            <m:t>𝟑</m:t>
                          </m:r>
                        </m:sub>
                      </m:sSub>
                      <m:sSub>
                        <m:sSubPr>
                          <m:ctrlPr>
                            <a:rPr lang="en-US" b="1" i="1">
                              <a:solidFill>
                                <a:srgbClr val="FFFF00"/>
                              </a:solidFill>
                              <a:latin typeface="Cambria Math"/>
                              <a:ea typeface="Cambria Math"/>
                            </a:rPr>
                          </m:ctrlPr>
                        </m:sSubPr>
                        <m:e>
                          <m:r>
                            <a:rPr lang="en-US" b="1" i="1">
                              <a:solidFill>
                                <a:srgbClr val="FFFF00"/>
                              </a:solidFill>
                              <a:latin typeface="Cambria Math"/>
                              <a:ea typeface="Cambria Math"/>
                            </a:rPr>
                            <m:t>𝑻</m:t>
                          </m:r>
                        </m:e>
                        <m:sub>
                          <m:r>
                            <a:rPr lang="en-US" b="1" i="1">
                              <a:solidFill>
                                <a:srgbClr val="FFFF00"/>
                              </a:solidFill>
                              <a:latin typeface="Cambria Math"/>
                              <a:ea typeface="Cambria Math"/>
                            </a:rPr>
                            <m:t>𝟐𝟏</m:t>
                          </m:r>
                        </m:sub>
                      </m:sSub>
                      <m:sSub>
                        <m:sSubPr>
                          <m:ctrlPr>
                            <a:rPr lang="en-US" b="1" i="1">
                              <a:solidFill>
                                <a:srgbClr val="FFFF00"/>
                              </a:solidFill>
                              <a:latin typeface="Cambria Math"/>
                              <a:ea typeface="Cambria Math"/>
                            </a:rPr>
                          </m:ctrlPr>
                        </m:sSubPr>
                        <m:e>
                          <m:r>
                            <a:rPr lang="en-US" b="1" i="1">
                              <a:solidFill>
                                <a:srgbClr val="FFFF00"/>
                              </a:solidFill>
                              <a:latin typeface="Cambria Math"/>
                              <a:ea typeface="Cambria Math"/>
                            </a:rPr>
                            <m:t>𝑻</m:t>
                          </m:r>
                        </m:e>
                        <m:sub>
                          <m:r>
                            <a:rPr lang="en-US" b="1" i="1">
                              <a:solidFill>
                                <a:srgbClr val="FFFF00"/>
                              </a:solidFill>
                              <a:latin typeface="Cambria Math"/>
                              <a:ea typeface="Cambria Math"/>
                            </a:rPr>
                            <m:t>𝟏𝟎</m:t>
                          </m:r>
                        </m:sub>
                      </m:sSub>
                      <m:r>
                        <a:rPr lang="en-US" i="1" smtClean="0">
                          <a:solidFill>
                            <a:schemeClr val="tx1"/>
                          </a:solidFill>
                          <a:latin typeface="Cambria Math"/>
                          <a:ea typeface="Cambria Math"/>
                        </a:rPr>
                        <m:t>𝛿</m:t>
                      </m:r>
                      <m:d>
                        <m:dPr>
                          <m:ctrlPr>
                            <a:rPr lang="en-US" i="1" smtClean="0">
                              <a:solidFill>
                                <a:schemeClr val="tx1"/>
                              </a:solidFill>
                              <a:latin typeface="Cambria Math"/>
                              <a:ea typeface="Cambria Math"/>
                            </a:rPr>
                          </m:ctrlPr>
                        </m:dPr>
                        <m:e>
                          <m:r>
                            <a:rPr lang="en-US" b="0" i="1" smtClean="0">
                              <a:solidFill>
                                <a:schemeClr val="tx1"/>
                              </a:solidFill>
                              <a:latin typeface="Cambria Math"/>
                              <a:ea typeface="Cambria Math"/>
                            </a:rPr>
                            <m:t>𝑡</m:t>
                          </m:r>
                          <m:r>
                            <a:rPr lang="en-US" b="0" i="1" smtClean="0">
                              <a:solidFill>
                                <a:schemeClr val="tx1"/>
                              </a:solidFill>
                              <a:latin typeface="Cambria Math"/>
                              <a:ea typeface="Cambria Math"/>
                            </a:rPr>
                            <m:t>−(</m:t>
                          </m:r>
                          <m:sSub>
                            <m:sSubPr>
                              <m:ctrlPr>
                                <a:rPr lang="en-US" i="1" smtClean="0">
                                  <a:solidFill>
                                    <a:schemeClr val="tx1"/>
                                  </a:solidFill>
                                  <a:latin typeface="Cambria Math"/>
                                  <a:ea typeface="Cambria Math"/>
                                </a:rPr>
                              </m:ctrlPr>
                            </m:sSubPr>
                            <m:e>
                              <m:r>
                                <a:rPr lang="en-US" b="0" i="1" smtClean="0">
                                  <a:solidFill>
                                    <a:schemeClr val="tx1"/>
                                  </a:solidFill>
                                  <a:latin typeface="Cambria Math"/>
                                  <a:ea typeface="Cambria Math"/>
                                </a:rPr>
                                <m:t>𝑡</m:t>
                              </m:r>
                            </m:e>
                            <m:sub>
                              <m:r>
                                <a:rPr lang="en-US" b="0" i="1" smtClean="0">
                                  <a:solidFill>
                                    <a:schemeClr val="tx1"/>
                                  </a:solidFill>
                                  <a:latin typeface="Cambria Math"/>
                                  <a:ea typeface="Cambria Math"/>
                                </a:rPr>
                                <m:t>2</m:t>
                              </m:r>
                            </m:sub>
                          </m:sSub>
                          <m:r>
                            <a:rPr lang="en-US" b="0" i="1" smtClean="0">
                              <a:solidFill>
                                <a:schemeClr val="tx1"/>
                              </a:solidFill>
                              <a:latin typeface="Cambria Math"/>
                              <a:ea typeface="Cambria Math"/>
                            </a:rPr>
                            <m:t>+</m:t>
                          </m:r>
                          <m:sSub>
                            <m:sSubPr>
                              <m:ctrlPr>
                                <a:rPr lang="en-US" b="0" i="1" smtClean="0">
                                  <a:solidFill>
                                    <a:schemeClr val="tx1"/>
                                  </a:solidFill>
                                  <a:latin typeface="Cambria Math"/>
                                  <a:ea typeface="Cambria Math"/>
                                </a:rPr>
                              </m:ctrlPr>
                            </m:sSubPr>
                            <m:e>
                              <m:r>
                                <a:rPr lang="en-US" b="0" i="1" smtClean="0">
                                  <a:solidFill>
                                    <a:schemeClr val="tx1"/>
                                  </a:solidFill>
                                  <a:latin typeface="Cambria Math"/>
                                  <a:ea typeface="Cambria Math"/>
                                </a:rPr>
                                <m:t>𝑡</m:t>
                              </m:r>
                            </m:e>
                            <m:sub>
                              <m:r>
                                <a:rPr lang="en-US" b="0" i="1" smtClean="0">
                                  <a:solidFill>
                                    <a:schemeClr val="tx1"/>
                                  </a:solidFill>
                                  <a:latin typeface="Cambria Math"/>
                                  <a:ea typeface="Cambria Math"/>
                                </a:rPr>
                                <m:t>3</m:t>
                              </m:r>
                            </m:sub>
                          </m:sSub>
                          <m:r>
                            <a:rPr lang="en-US" b="0" i="1" smtClean="0">
                              <a:solidFill>
                                <a:schemeClr val="tx1"/>
                              </a:solidFill>
                              <a:latin typeface="Cambria Math"/>
                              <a:ea typeface="Cambria Math"/>
                            </a:rPr>
                            <m:t>−</m:t>
                          </m:r>
                          <m:sSub>
                            <m:sSubPr>
                              <m:ctrlPr>
                                <a:rPr lang="en-US" b="0" i="1" smtClean="0">
                                  <a:solidFill>
                                    <a:schemeClr val="tx1"/>
                                  </a:solidFill>
                                  <a:latin typeface="Cambria Math"/>
                                  <a:ea typeface="Cambria Math"/>
                                </a:rPr>
                              </m:ctrlPr>
                            </m:sSubPr>
                            <m:e>
                              <m:r>
                                <a:rPr lang="en-US" b="0" i="1" smtClean="0">
                                  <a:solidFill>
                                    <a:schemeClr val="tx1"/>
                                  </a:solidFill>
                                  <a:latin typeface="Cambria Math"/>
                                  <a:ea typeface="Cambria Math"/>
                                </a:rPr>
                                <m:t>𝑡</m:t>
                              </m:r>
                            </m:e>
                            <m:sub>
                              <m:r>
                                <a:rPr lang="en-US" b="0" i="1" smtClean="0">
                                  <a:solidFill>
                                    <a:schemeClr val="tx1"/>
                                  </a:solidFill>
                                  <a:latin typeface="Cambria Math"/>
                                  <a:ea typeface="Cambria Math"/>
                                </a:rPr>
                                <m:t>1</m:t>
                              </m:r>
                            </m:sub>
                          </m:sSub>
                          <m:r>
                            <a:rPr lang="en-US" b="0" i="1" smtClean="0">
                              <a:solidFill>
                                <a:schemeClr val="tx1"/>
                              </a:solidFill>
                              <a:latin typeface="Cambria Math"/>
                              <a:ea typeface="Cambria Math"/>
                            </a:rPr>
                            <m:t>)</m:t>
                          </m:r>
                        </m:e>
                      </m:d>
                    </m:oMath>
                  </m:oMathPara>
                </a14:m>
                <a:endParaRPr lang="en-US" dirty="0"/>
              </a:p>
            </p:txBody>
          </p:sp>
        </mc:Choice>
        <mc:Fallback xmlns="">
          <p:sp>
            <p:nvSpPr>
              <p:cNvPr id="73" name="Rectangle 72"/>
              <p:cNvSpPr>
                <a:spLocks noRot="1" noChangeAspect="1" noMove="1" noResize="1" noEditPoints="1" noAdjustHandles="1" noChangeArrowheads="1" noChangeShapeType="1" noTextEdit="1"/>
              </p:cNvSpPr>
              <p:nvPr/>
            </p:nvSpPr>
            <p:spPr>
              <a:xfrm>
                <a:off x="381000" y="4640818"/>
                <a:ext cx="5185587" cy="369332"/>
              </a:xfrm>
              <a:prstGeom prst="rect">
                <a:avLst/>
              </a:prstGeom>
              <a:blipFill rotWithShape="1">
                <a:blip r:embed="rId19"/>
                <a:stretch>
                  <a:fillRect b="-11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TextBox 73"/>
              <p:cNvSpPr txBox="1"/>
              <p:nvPr/>
            </p:nvSpPr>
            <p:spPr>
              <a:xfrm>
                <a:off x="5707552" y="4640818"/>
                <a:ext cx="193905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m:t>
                      </m:r>
                      <m:sSub>
                        <m:sSubPr>
                          <m:ctrlPr>
                            <a:rPr lang="en-US" b="1" i="1">
                              <a:solidFill>
                                <a:srgbClr val="66FF33"/>
                              </a:solidFill>
                              <a:latin typeface="Cambria Math"/>
                              <a:ea typeface="Cambria Math"/>
                            </a:rPr>
                          </m:ctrlPr>
                        </m:sSubPr>
                        <m:e>
                          <m:r>
                            <a:rPr lang="en-US" b="1" i="1" smtClean="0">
                              <a:solidFill>
                                <a:schemeClr val="tx1"/>
                              </a:solidFill>
                              <a:latin typeface="Cambria Math"/>
                              <a:ea typeface="Cambria Math"/>
                            </a:rPr>
                            <m:t>−</m:t>
                          </m:r>
                          <m:r>
                            <a:rPr lang="en-US" b="1" i="1">
                              <a:solidFill>
                                <a:srgbClr val="66FF33"/>
                              </a:solidFill>
                              <a:latin typeface="Cambria Math"/>
                              <a:ea typeface="Cambria Math"/>
                            </a:rPr>
                            <m:t>𝑻</m:t>
                          </m:r>
                        </m:e>
                        <m:sub>
                          <m:r>
                            <a:rPr lang="en-US" b="1" i="1">
                              <a:solidFill>
                                <a:srgbClr val="66FF33"/>
                              </a:solidFill>
                              <a:latin typeface="Cambria Math"/>
                              <a:ea typeface="Cambria Math"/>
                            </a:rPr>
                            <m:t>𝟏𝟎</m:t>
                          </m:r>
                        </m:sub>
                      </m:sSub>
                      <m:sSub>
                        <m:sSubPr>
                          <m:ctrlPr>
                            <a:rPr lang="en-US" b="1" i="1">
                              <a:solidFill>
                                <a:srgbClr val="FFFF00"/>
                              </a:solidFill>
                              <a:latin typeface="Cambria Math"/>
                              <a:ea typeface="Cambria Math"/>
                            </a:rPr>
                          </m:ctrlPr>
                        </m:sSubPr>
                        <m:e>
                          <m:r>
                            <a:rPr lang="en-US" b="1" i="1">
                              <a:solidFill>
                                <a:srgbClr val="FFFF00"/>
                              </a:solidFill>
                              <a:latin typeface="Cambria Math"/>
                              <a:ea typeface="Cambria Math"/>
                            </a:rPr>
                            <m:t>𝑻</m:t>
                          </m:r>
                        </m:e>
                        <m:sub>
                          <m:r>
                            <a:rPr lang="en-US" b="1" i="1">
                              <a:solidFill>
                                <a:srgbClr val="FFFF00"/>
                              </a:solidFill>
                              <a:latin typeface="Cambria Math"/>
                              <a:ea typeface="Cambria Math"/>
                            </a:rPr>
                            <m:t>𝟎𝟏</m:t>
                          </m:r>
                        </m:sub>
                      </m:sSub>
                      <m:sSub>
                        <m:sSubPr>
                          <m:ctrlPr>
                            <a:rPr lang="en-US" i="1">
                              <a:latin typeface="Cambria Math"/>
                            </a:rPr>
                          </m:ctrlPr>
                        </m:sSubPr>
                        <m:e>
                          <m:r>
                            <a:rPr lang="en-US" i="1">
                              <a:latin typeface="Cambria Math"/>
                            </a:rPr>
                            <m:t>𝐼𝑀</m:t>
                          </m:r>
                        </m:e>
                        <m:sub>
                          <m:r>
                            <a:rPr lang="en-US" i="1">
                              <a:latin typeface="Cambria Math"/>
                            </a:rPr>
                            <m:t>213</m:t>
                          </m:r>
                        </m:sub>
                      </m:sSub>
                    </m:oMath>
                  </m:oMathPara>
                </a14:m>
                <a:endParaRPr lang="en-US" dirty="0"/>
              </a:p>
            </p:txBody>
          </p:sp>
        </mc:Choice>
        <mc:Fallback xmlns="">
          <p:sp>
            <p:nvSpPr>
              <p:cNvPr id="74" name="TextBox 73"/>
              <p:cNvSpPr txBox="1">
                <a:spLocks noRot="1" noChangeAspect="1" noMove="1" noResize="1" noEditPoints="1" noAdjustHandles="1" noChangeArrowheads="1" noChangeShapeType="1" noTextEdit="1"/>
              </p:cNvSpPr>
              <p:nvPr/>
            </p:nvSpPr>
            <p:spPr>
              <a:xfrm>
                <a:off x="5707552" y="4640818"/>
                <a:ext cx="1939057" cy="369332"/>
              </a:xfrm>
              <a:prstGeom prst="rect">
                <a:avLst/>
              </a:prstGeom>
              <a:blipFill rotWithShape="1">
                <a:blip r:embed="rId20"/>
                <a:stretch>
                  <a:fillRect/>
                </a:stretch>
              </a:blipFill>
            </p:spPr>
            <p:txBody>
              <a:bodyPr/>
              <a:lstStyle/>
              <a:p>
                <a:r>
                  <a:rPr lang="en-US">
                    <a:noFill/>
                  </a:rPr>
                  <a:t> </a:t>
                </a:r>
              </a:p>
            </p:txBody>
          </p:sp>
        </mc:Fallback>
      </mc:AlternateContent>
      <p:cxnSp>
        <p:nvCxnSpPr>
          <p:cNvPr id="76" name="Straight Arrow Connector 75"/>
          <p:cNvCxnSpPr/>
          <p:nvPr/>
        </p:nvCxnSpPr>
        <p:spPr>
          <a:xfrm flipV="1">
            <a:off x="2133600" y="3867150"/>
            <a:ext cx="76200" cy="304800"/>
          </a:xfrm>
          <a:prstGeom prst="straightConnector1">
            <a:avLst/>
          </a:prstGeom>
          <a:ln>
            <a:solidFill>
              <a:srgbClr val="99FF33"/>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flipV="1">
            <a:off x="3657600" y="3867150"/>
            <a:ext cx="405575" cy="304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5791200" y="3867150"/>
            <a:ext cx="331850" cy="304800"/>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p:cNvSpPr txBox="1"/>
              <p:nvPr/>
            </p:nvSpPr>
            <p:spPr>
              <a:xfrm>
                <a:off x="110950" y="57150"/>
                <a:ext cx="9033050" cy="553998"/>
              </a:xfrm>
              <a:prstGeom prst="rect">
                <a:avLst/>
              </a:prstGeom>
              <a:noFill/>
            </p:spPr>
            <p:txBody>
              <a:bodyPr wrap="none" rtlCol="0">
                <a:spAutoFit/>
              </a:bodyPr>
              <a:lstStyle/>
              <a:p>
                <a:r>
                  <a:rPr lang="en-US" sz="3000" dirty="0" smtClean="0"/>
                  <a:t>Prediction of the leading-order attenuator for </a:t>
                </a:r>
                <a14:m>
                  <m:oMath xmlns:m="http://schemas.openxmlformats.org/officeDocument/2006/math">
                    <m:sSub>
                      <m:sSubPr>
                        <m:ctrlPr>
                          <a:rPr lang="en-US" sz="3000" i="1">
                            <a:latin typeface="Cambria Math"/>
                          </a:rPr>
                        </m:ctrlPr>
                      </m:sSubPr>
                      <m:e>
                        <m:r>
                          <a:rPr lang="en-US" sz="3000" i="1">
                            <a:latin typeface="Cambria Math"/>
                          </a:rPr>
                          <m:t>𝐼𝑀</m:t>
                        </m:r>
                      </m:e>
                      <m:sub>
                        <m:r>
                          <a:rPr lang="en-US" sz="3000" i="1">
                            <a:latin typeface="Cambria Math"/>
                          </a:rPr>
                          <m:t>213</m:t>
                        </m:r>
                      </m:sub>
                    </m:sSub>
                  </m:oMath>
                </a14:m>
                <a:r>
                  <a:rPr lang="en-US" sz="3000" dirty="0" smtClean="0"/>
                  <a:t> </a:t>
                </a:r>
                <a:endParaRPr lang="en-US" sz="3000" dirty="0"/>
              </a:p>
            </p:txBody>
          </p:sp>
        </mc:Choice>
        <mc:Fallback xmlns="">
          <p:sp>
            <p:nvSpPr>
              <p:cNvPr id="18" name="TextBox 17"/>
              <p:cNvSpPr txBox="1">
                <a:spLocks noRot="1" noChangeAspect="1" noMove="1" noResize="1" noEditPoints="1" noAdjustHandles="1" noChangeArrowheads="1" noChangeShapeType="1" noTextEdit="1"/>
              </p:cNvSpPr>
              <p:nvPr/>
            </p:nvSpPr>
            <p:spPr>
              <a:xfrm>
                <a:off x="110950" y="57150"/>
                <a:ext cx="9033050" cy="553998"/>
              </a:xfrm>
              <a:prstGeom prst="rect">
                <a:avLst/>
              </a:prstGeom>
              <a:blipFill rotWithShape="1">
                <a:blip r:embed="rId21"/>
                <a:stretch>
                  <a:fillRect l="-1552" t="-14286" b="-32967"/>
                </a:stretch>
              </a:blipFill>
            </p:spPr>
            <p:txBody>
              <a:bodyPr/>
              <a:lstStyle/>
              <a:p>
                <a:r>
                  <a:rPr lang="en-US">
                    <a:noFill/>
                  </a:rPr>
                  <a:t> </a:t>
                </a:r>
              </a:p>
            </p:txBody>
          </p:sp>
        </mc:Fallback>
      </mc:AlternateContent>
    </p:spTree>
    <p:extLst>
      <p:ext uri="{BB962C8B-B14F-4D97-AF65-F5344CB8AC3E}">
        <p14:creationId xmlns:p14="http://schemas.microsoft.com/office/powerpoint/2010/main" val="1182932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par>
                                <p:cTn id="8" presetID="10" presetClass="entr" presetSubtype="0"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500"/>
                                        <p:tgtEl>
                                          <p:spTgt spid="37"/>
                                        </p:tgtEl>
                                      </p:cBhvr>
                                    </p:animEffect>
                                  </p:childTnLst>
                                </p:cTn>
                              </p:par>
                              <p:par>
                                <p:cTn id="14" presetID="10" presetClass="entr" presetSubtype="0"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Effect transition="in" filter="fade">
                                      <p:cBhvr>
                                        <p:cTn id="16" dur="500"/>
                                        <p:tgtEl>
                                          <p:spTgt spid="7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fade">
                                      <p:cBhvr>
                                        <p:cTn id="19" dur="500"/>
                                        <p:tgtEl>
                                          <p:spTgt spid="5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500"/>
                                        <p:tgtEl>
                                          <p:spTgt spid="31"/>
                                        </p:tgtEl>
                                      </p:cBhvr>
                                    </p:animEffect>
                                  </p:childTnLst>
                                </p:cTn>
                              </p:par>
                              <p:par>
                                <p:cTn id="25" presetID="10" presetClass="entr" presetSubtype="0" fill="hold" nodeType="with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fade">
                                      <p:cBhvr>
                                        <p:cTn id="27" dur="500"/>
                                        <p:tgtEl>
                                          <p:spTgt spid="5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fade">
                                      <p:cBhvr>
                                        <p:cTn id="30" dur="500"/>
                                        <p:tgtEl>
                                          <p:spTgt spid="35"/>
                                        </p:tgtEl>
                                      </p:cBhvr>
                                    </p:animEffect>
                                  </p:childTnLst>
                                </p:cTn>
                              </p:par>
                              <p:par>
                                <p:cTn id="31" presetID="10" presetClass="entr" presetSubtype="0" fill="hold" nodeType="with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fade">
                                      <p:cBhvr>
                                        <p:cTn id="33" dur="500"/>
                                        <p:tgtEl>
                                          <p:spTgt spid="3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8"/>
                                        </p:tgtEl>
                                        <p:attrNameLst>
                                          <p:attrName>style.visibility</p:attrName>
                                        </p:attrNameLst>
                                      </p:cBhvr>
                                      <p:to>
                                        <p:strVal val="visible"/>
                                      </p:to>
                                    </p:set>
                                    <p:animEffect transition="in" filter="fade">
                                      <p:cBhvr>
                                        <p:cTn id="36" dur="500"/>
                                        <p:tgtEl>
                                          <p:spTgt spid="5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70"/>
                                        </p:tgtEl>
                                        <p:attrNameLst>
                                          <p:attrName>style.visibility</p:attrName>
                                        </p:attrNameLst>
                                      </p:cBhvr>
                                      <p:to>
                                        <p:strVal val="visible"/>
                                      </p:to>
                                    </p:set>
                                    <p:animEffect transition="in" filter="fade">
                                      <p:cBhvr>
                                        <p:cTn id="41" dur="500"/>
                                        <p:tgtEl>
                                          <p:spTgt spid="7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fade">
                                      <p:cBhvr>
                                        <p:cTn id="46" dur="500"/>
                                        <p:tgtEl>
                                          <p:spTgt spid="36"/>
                                        </p:tgtEl>
                                      </p:cBhvr>
                                    </p:animEffect>
                                  </p:childTnLst>
                                </p:cTn>
                              </p:par>
                              <p:par>
                                <p:cTn id="47" presetID="10" presetClass="entr" presetSubtype="0" fill="hold" nodeType="with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500"/>
                                        <p:tgtEl>
                                          <p:spTgt spid="7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61"/>
                                        </p:tgtEl>
                                        <p:attrNameLst>
                                          <p:attrName>style.visibility</p:attrName>
                                        </p:attrNameLst>
                                      </p:cBhvr>
                                      <p:to>
                                        <p:strVal val="visible"/>
                                      </p:to>
                                    </p:set>
                                    <p:animEffect transition="in" filter="fade">
                                      <p:cBhvr>
                                        <p:cTn id="52" dur="500"/>
                                        <p:tgtEl>
                                          <p:spTgt spid="6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62"/>
                                        </p:tgtEl>
                                        <p:attrNameLst>
                                          <p:attrName>style.visibility</p:attrName>
                                        </p:attrNameLst>
                                      </p:cBhvr>
                                      <p:to>
                                        <p:strVal val="visible"/>
                                      </p:to>
                                    </p:set>
                                    <p:animEffect transition="in" filter="fade">
                                      <p:cBhvr>
                                        <p:cTn id="55" dur="500"/>
                                        <p:tgtEl>
                                          <p:spTgt spid="62"/>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73"/>
                                        </p:tgtEl>
                                        <p:attrNameLst>
                                          <p:attrName>style.visibility</p:attrName>
                                        </p:attrNameLst>
                                      </p:cBhvr>
                                      <p:to>
                                        <p:strVal val="visible"/>
                                      </p:to>
                                    </p:set>
                                    <p:animEffect transition="in" filter="fade">
                                      <p:cBhvr>
                                        <p:cTn id="60" dur="500"/>
                                        <p:tgtEl>
                                          <p:spTgt spid="73"/>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74"/>
                                        </p:tgtEl>
                                        <p:attrNameLst>
                                          <p:attrName>style.visibility</p:attrName>
                                        </p:attrNameLst>
                                      </p:cBhvr>
                                      <p:to>
                                        <p:strVal val="visible"/>
                                      </p:to>
                                    </p:set>
                                    <p:animEffect transition="in" filter="fade">
                                      <p:cBhvr>
                                        <p:cTn id="63" dur="500"/>
                                        <p:tgtEl>
                                          <p:spTgt spid="74"/>
                                        </p:tgtEl>
                                      </p:cBhvr>
                                    </p:animEffect>
                                  </p:childTnLst>
                                </p:cTn>
                              </p:par>
                              <p:par>
                                <p:cTn id="64" presetID="1" presetClass="exit" presetSubtype="0" fill="hold" nodeType="withEffect">
                                  <p:stCondLst>
                                    <p:cond delay="0"/>
                                  </p:stCondLst>
                                  <p:childTnLst>
                                    <p:set>
                                      <p:cBhvr>
                                        <p:cTn id="65" dur="1" fill="hold">
                                          <p:stCondLst>
                                            <p:cond delay="0"/>
                                          </p:stCondLst>
                                        </p:cTn>
                                        <p:tgtEl>
                                          <p:spTgt spid="31"/>
                                        </p:tgtEl>
                                        <p:attrNameLst>
                                          <p:attrName>style.visibility</p:attrName>
                                        </p:attrNameLst>
                                      </p:cBhvr>
                                      <p:to>
                                        <p:strVal val="hidden"/>
                                      </p:to>
                                    </p:set>
                                  </p:childTnLst>
                                </p:cTn>
                              </p:par>
                              <p:par>
                                <p:cTn id="66" presetID="1" presetClass="exit" presetSubtype="0" fill="hold" nodeType="withEffect">
                                  <p:stCondLst>
                                    <p:cond delay="0"/>
                                  </p:stCondLst>
                                  <p:childTnLst>
                                    <p:set>
                                      <p:cBhvr>
                                        <p:cTn id="67" dur="1" fill="hold">
                                          <p:stCondLst>
                                            <p:cond delay="0"/>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P spid="58" grpId="0"/>
      <p:bldP spid="59" grpId="0"/>
      <p:bldP spid="61" grpId="0"/>
      <p:bldP spid="62" grpId="0"/>
      <p:bldP spid="73" grpId="0"/>
      <p:bldP spid="7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35125" y="1428750"/>
            <a:ext cx="8712967" cy="2819400"/>
            <a:chOff x="135125" y="1761660"/>
            <a:chExt cx="8712967" cy="2819400"/>
          </a:xfrm>
        </p:grpSpPr>
        <p:grpSp>
          <p:nvGrpSpPr>
            <p:cNvPr id="5" name="Group 4"/>
            <p:cNvGrpSpPr/>
            <p:nvPr/>
          </p:nvGrpSpPr>
          <p:grpSpPr>
            <a:xfrm>
              <a:off x="6282008" y="2953887"/>
              <a:ext cx="2463517" cy="732318"/>
              <a:chOff x="6524600" y="4509120"/>
              <a:chExt cx="2463517" cy="976424"/>
            </a:xfrm>
          </p:grpSpPr>
          <p:sp>
            <p:nvSpPr>
              <p:cNvPr id="14" name="TextBox 13"/>
              <p:cNvSpPr txBox="1"/>
              <p:nvPr/>
            </p:nvSpPr>
            <p:spPr>
              <a:xfrm>
                <a:off x="6850031" y="4952064"/>
                <a:ext cx="2138086" cy="533480"/>
              </a:xfrm>
              <a:prstGeom prst="rect">
                <a:avLst/>
              </a:prstGeom>
              <a:noFill/>
            </p:spPr>
            <p:txBody>
              <a:bodyPr wrap="none" rtlCol="0">
                <a:spAutoFit/>
              </a:bodyPr>
              <a:lstStyle/>
              <a:p>
                <a:r>
                  <a:rPr lang="en-US" sz="2000" dirty="0" smtClean="0"/>
                  <a:t>Attenuation Factor</a:t>
                </a:r>
                <a:endParaRPr lang="en-US" sz="2000" dirty="0"/>
              </a:p>
            </p:txBody>
          </p:sp>
          <p:cxnSp>
            <p:nvCxnSpPr>
              <p:cNvPr id="15" name="Straight Arrow Connector 14"/>
              <p:cNvCxnSpPr/>
              <p:nvPr/>
            </p:nvCxnSpPr>
            <p:spPr>
              <a:xfrm flipH="1" flipV="1">
                <a:off x="6524600" y="4509120"/>
                <a:ext cx="956992" cy="540060"/>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6" name="TextBox 5"/>
                <p:cNvSpPr txBox="1"/>
                <p:nvPr/>
              </p:nvSpPr>
              <p:spPr>
                <a:xfrm>
                  <a:off x="135125" y="1761660"/>
                  <a:ext cx="871296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a:rPr>
                          <m:t>𝑑</m:t>
                        </m:r>
                        <m:r>
                          <a:rPr lang="en-US" sz="2000" b="0" i="1" smtClean="0">
                            <a:latin typeface="Cambria Math"/>
                          </a:rPr>
                          <m:t>𝑎𝑡𝑎</m:t>
                        </m:r>
                        <m:r>
                          <a:rPr lang="en-US" sz="2000" b="0" i="1" smtClean="0">
                            <a:latin typeface="Cambria Math"/>
                          </a:rPr>
                          <m:t>+</m:t>
                        </m:r>
                        <m:r>
                          <a:rPr lang="en-US" sz="2000" b="0" i="1" smtClean="0">
                            <a:latin typeface="Cambria Math"/>
                          </a:rPr>
                          <m:t>𝑎𝑡𝑡𝑒𝑛𝑢𝑎𝑡𝑜𝑟</m:t>
                        </m:r>
                        <m:r>
                          <a:rPr lang="en-US" sz="2000" b="0" i="1" smtClean="0">
                            <a:latin typeface="Cambria Math"/>
                          </a:rPr>
                          <m:t>=</m:t>
                        </m:r>
                        <m:r>
                          <a:rPr lang="en-US" sz="2000" b="0" i="1" smtClean="0">
                            <a:latin typeface="Cambria Math"/>
                          </a:rPr>
                          <m:t>𝑝𝑟𝑖𝑚𝑎𝑟𝑖𝑒𝑠</m:t>
                        </m:r>
                        <m:r>
                          <a:rPr lang="en-US" sz="2000" b="0" i="1" smtClean="0">
                            <a:latin typeface="Cambria Math"/>
                          </a:rPr>
                          <m:t>+</m:t>
                        </m:r>
                        <m:sSub>
                          <m:sSubPr>
                            <m:ctrlPr>
                              <a:rPr lang="en-US" sz="2000" i="1" smtClean="0">
                                <a:latin typeface="Cambria Math"/>
                              </a:rPr>
                            </m:ctrlPr>
                          </m:sSubPr>
                          <m:e>
                            <m:d>
                              <m:dPr>
                                <m:ctrlPr>
                                  <a:rPr lang="en-US" sz="2000" i="1">
                                    <a:latin typeface="Cambria Math"/>
                                  </a:rPr>
                                </m:ctrlPr>
                              </m:dPr>
                              <m:e>
                                <m:r>
                                  <a:rPr lang="en-US" sz="2000" i="1">
                                    <a:latin typeface="Cambria Math"/>
                                  </a:rPr>
                                  <m:t>𝐼𝑀</m:t>
                                </m:r>
                              </m:e>
                            </m:d>
                          </m:e>
                          <m:sub>
                            <m:r>
                              <a:rPr lang="en-US" sz="2000" b="0" i="1" smtClean="0">
                                <a:latin typeface="Cambria Math"/>
                              </a:rPr>
                              <m:t>𝑠h</m:t>
                            </m:r>
                          </m:sub>
                        </m:sSub>
                        <m:r>
                          <a:rPr lang="en-US" sz="2000" b="0" i="1" smtClean="0">
                            <a:latin typeface="Cambria Math"/>
                          </a:rPr>
                          <m:t>−</m:t>
                        </m:r>
                        <m:sSub>
                          <m:sSubPr>
                            <m:ctrlPr>
                              <a:rPr lang="en-US" sz="2000" b="0" i="1" smtClean="0">
                                <a:latin typeface="Cambria Math"/>
                              </a:rPr>
                            </m:ctrlPr>
                          </m:sSubPr>
                          <m:e>
                            <m:r>
                              <a:rPr lang="en-US" sz="2000" b="0" i="1" smtClean="0">
                                <a:latin typeface="Cambria Math"/>
                              </a:rPr>
                              <m:t>𝑇</m:t>
                            </m:r>
                          </m:e>
                          <m:sub>
                            <m:r>
                              <a:rPr lang="en-US" sz="2000" b="0" i="1" smtClean="0">
                                <a:latin typeface="Cambria Math"/>
                              </a:rPr>
                              <m:t>01</m:t>
                            </m:r>
                          </m:sub>
                        </m:sSub>
                        <m:sSub>
                          <m:sSubPr>
                            <m:ctrlPr>
                              <a:rPr lang="en-US" sz="2000" b="0" i="1" smtClean="0">
                                <a:latin typeface="Cambria Math"/>
                              </a:rPr>
                            </m:ctrlPr>
                          </m:sSubPr>
                          <m:e>
                            <m:r>
                              <a:rPr lang="en-US" sz="2000" b="0" i="1" smtClean="0">
                                <a:latin typeface="Cambria Math"/>
                              </a:rPr>
                              <m:t>𝑇</m:t>
                            </m:r>
                          </m:e>
                          <m:sub>
                            <m:r>
                              <a:rPr lang="en-US" sz="2000" b="0" i="1" smtClean="0">
                                <a:latin typeface="Cambria Math"/>
                              </a:rPr>
                              <m:t>10</m:t>
                            </m:r>
                          </m:sub>
                        </m:sSub>
                        <m:sSub>
                          <m:sSubPr>
                            <m:ctrlPr>
                              <a:rPr lang="en-US" sz="2000" i="1">
                                <a:latin typeface="Cambria Math"/>
                              </a:rPr>
                            </m:ctrlPr>
                          </m:sSubPr>
                          <m:e>
                            <m:d>
                              <m:dPr>
                                <m:ctrlPr>
                                  <a:rPr lang="en-US" sz="2000" i="1">
                                    <a:latin typeface="Cambria Math"/>
                                  </a:rPr>
                                </m:ctrlPr>
                              </m:dPr>
                              <m:e>
                                <m:r>
                                  <a:rPr lang="en-US" sz="2000" i="1">
                                    <a:latin typeface="Cambria Math"/>
                                  </a:rPr>
                                  <m:t>𝐼𝑀</m:t>
                                </m:r>
                              </m:e>
                            </m:d>
                          </m:e>
                          <m:sub>
                            <m:r>
                              <a:rPr lang="en-US" sz="2000" i="1">
                                <a:latin typeface="Cambria Math"/>
                              </a:rPr>
                              <m:t>𝑠h</m:t>
                            </m:r>
                          </m:sub>
                        </m:sSub>
                        <m:r>
                          <a:rPr lang="en-US" sz="2000" b="0" i="1" smtClean="0">
                            <a:latin typeface="Cambria Math"/>
                          </a:rPr>
                          <m:t>+</m:t>
                        </m:r>
                        <m:r>
                          <a:rPr lang="en-US" sz="2000" b="0" i="1" smtClean="0">
                            <a:latin typeface="Cambria Math"/>
                            <a:ea typeface="Cambria Math"/>
                          </a:rPr>
                          <m:t>⋯</m:t>
                        </m:r>
                      </m:oMath>
                    </m:oMathPara>
                  </a14:m>
                  <a:endParaRPr lang="en-US" sz="2000" dirty="0"/>
                </a:p>
              </p:txBody>
            </p:sp>
          </mc:Choice>
          <mc:Fallback xmlns="">
            <p:sp>
              <p:nvSpPr>
                <p:cNvPr id="6" name="TextBox 5"/>
                <p:cNvSpPr txBox="1">
                  <a:spLocks noRot="1" noChangeAspect="1" noMove="1" noResize="1" noEditPoints="1" noAdjustHandles="1" noChangeArrowheads="1" noChangeShapeType="1" noTextEdit="1"/>
                </p:cNvSpPr>
                <p:nvPr/>
              </p:nvSpPr>
              <p:spPr>
                <a:xfrm>
                  <a:off x="135125" y="1761660"/>
                  <a:ext cx="8712967" cy="400110"/>
                </a:xfrm>
                <a:prstGeom prst="rect">
                  <a:avLst/>
                </a:prstGeom>
                <a:blipFill rotWithShape="1">
                  <a:blip r:embed="rId2"/>
                  <a:stretch>
                    <a:fillRect b="-121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609600" y="4211728"/>
                  <a:ext cx="116198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d>
                              <m:dPr>
                                <m:ctrlPr>
                                  <a:rPr lang="en-US" i="1" smtClean="0">
                                    <a:latin typeface="Cambria Math"/>
                                  </a:rPr>
                                </m:ctrlPr>
                              </m:dPr>
                              <m:e>
                                <m:r>
                                  <a:rPr lang="en-US" b="0" i="1" smtClean="0">
                                    <a:latin typeface="Cambria Math"/>
                                  </a:rPr>
                                  <m:t>𝐼𝑀</m:t>
                                </m:r>
                              </m:e>
                            </m:d>
                          </m:e>
                          <m:sub>
                            <m:r>
                              <a:rPr lang="en-US" b="0" i="1" smtClean="0">
                                <a:latin typeface="Cambria Math"/>
                              </a:rPr>
                              <m:t>𝑠h</m:t>
                            </m:r>
                          </m:sub>
                        </m:sSub>
                        <m:r>
                          <a:rPr lang="en-US" i="1">
                            <a:latin typeface="Cambria Math"/>
                            <a:ea typeface="Cambria Math"/>
                          </a:rPr>
                          <m:t>≡</m:t>
                        </m:r>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609600" y="4211728"/>
                  <a:ext cx="1161985" cy="369332"/>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5274923" y="2639783"/>
                  <a:ext cx="211647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a:latin typeface="Cambria Math"/>
                              </a:rPr>
                            </m:ctrlPr>
                          </m:dPr>
                          <m:e>
                            <m:r>
                              <a:rPr lang="en-US" i="1">
                                <a:latin typeface="Cambria Math"/>
                              </a:rPr>
                              <m:t>1−</m:t>
                            </m:r>
                            <m:sSub>
                              <m:sSubPr>
                                <m:ctrlPr>
                                  <a:rPr lang="en-US" i="1">
                                    <a:latin typeface="Cambria Math"/>
                                  </a:rPr>
                                </m:ctrlPr>
                              </m:sSubPr>
                              <m:e>
                                <m:r>
                                  <a:rPr lang="en-US" i="1">
                                    <a:latin typeface="Cambria Math"/>
                                  </a:rPr>
                                  <m:t>𝑇</m:t>
                                </m:r>
                              </m:e>
                              <m:sub>
                                <m:r>
                                  <a:rPr lang="en-US" i="1">
                                    <a:latin typeface="Cambria Math"/>
                                  </a:rPr>
                                  <m:t>01</m:t>
                                </m:r>
                              </m:sub>
                            </m:sSub>
                            <m:sSub>
                              <m:sSubPr>
                                <m:ctrlPr>
                                  <a:rPr lang="en-US" i="1">
                                    <a:latin typeface="Cambria Math"/>
                                  </a:rPr>
                                </m:ctrlPr>
                              </m:sSubPr>
                              <m:e>
                                <m:r>
                                  <a:rPr lang="en-US" i="1">
                                    <a:latin typeface="Cambria Math"/>
                                  </a:rPr>
                                  <m:t>𝑇</m:t>
                                </m:r>
                              </m:e>
                              <m:sub>
                                <m:r>
                                  <a:rPr lang="en-US" i="1">
                                    <a:latin typeface="Cambria Math"/>
                                  </a:rPr>
                                  <m:t>10</m:t>
                                </m:r>
                              </m:sub>
                            </m:sSub>
                          </m:e>
                        </m:d>
                        <m:sSub>
                          <m:sSubPr>
                            <m:ctrlPr>
                              <a:rPr lang="en-US" i="1">
                                <a:latin typeface="Cambria Math"/>
                              </a:rPr>
                            </m:ctrlPr>
                          </m:sSubPr>
                          <m:e>
                            <m:d>
                              <m:dPr>
                                <m:ctrlPr>
                                  <a:rPr lang="en-US" i="1">
                                    <a:latin typeface="Cambria Math"/>
                                  </a:rPr>
                                </m:ctrlPr>
                              </m:dPr>
                              <m:e>
                                <m:r>
                                  <a:rPr lang="en-US" i="1">
                                    <a:latin typeface="Cambria Math"/>
                                  </a:rPr>
                                  <m:t>𝐼𝑀</m:t>
                                </m:r>
                              </m:e>
                            </m:d>
                          </m:e>
                          <m:sub>
                            <m:r>
                              <a:rPr lang="en-US" i="1">
                                <a:latin typeface="Cambria Math"/>
                              </a:rPr>
                              <m:t>𝑠h</m:t>
                            </m:r>
                          </m:sub>
                        </m:sSub>
                      </m:oMath>
                    </m:oMathPara>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5274923" y="2639783"/>
                  <a:ext cx="2116477" cy="369332"/>
                </a:xfrm>
                <a:prstGeom prst="rect">
                  <a:avLst/>
                </a:prstGeom>
                <a:blipFill rotWithShape="1">
                  <a:blip r:embed="rId4"/>
                  <a:stretch>
                    <a:fillRect/>
                  </a:stretch>
                </a:blipFill>
              </p:spPr>
              <p:txBody>
                <a:bodyPr/>
                <a:lstStyle/>
                <a:p>
                  <a:r>
                    <a:rPr lang="en-US">
                      <a:noFill/>
                    </a:rPr>
                    <a:t> </a:t>
                  </a:r>
                </a:p>
              </p:txBody>
            </p:sp>
          </mc:Fallback>
        </mc:AlternateContent>
        <p:cxnSp>
          <p:nvCxnSpPr>
            <p:cNvPr id="9" name="Straight Connector 8"/>
            <p:cNvCxnSpPr/>
            <p:nvPr/>
          </p:nvCxnSpPr>
          <p:spPr>
            <a:xfrm>
              <a:off x="914400" y="2161770"/>
              <a:ext cx="762000" cy="0"/>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505200" y="2190750"/>
              <a:ext cx="2133600" cy="0"/>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878376" y="2161770"/>
              <a:ext cx="1169624" cy="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019800" y="2190750"/>
              <a:ext cx="1371600" cy="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sp>
          <p:nvSpPr>
            <p:cNvPr id="13" name="Left Brace 12"/>
            <p:cNvSpPr/>
            <p:nvPr/>
          </p:nvSpPr>
          <p:spPr>
            <a:xfrm rot="-5400000">
              <a:off x="6059605" y="1239955"/>
              <a:ext cx="228600" cy="2434989"/>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3" name="TextBox 42"/>
          <p:cNvSpPr txBox="1"/>
          <p:nvPr/>
        </p:nvSpPr>
        <p:spPr>
          <a:xfrm>
            <a:off x="-273902" y="133350"/>
            <a:ext cx="8777403" cy="584775"/>
          </a:xfrm>
          <a:prstGeom prst="rect">
            <a:avLst/>
          </a:prstGeom>
          <a:noFill/>
        </p:spPr>
        <p:txBody>
          <a:bodyPr wrap="none" rtlCol="0">
            <a:spAutoFit/>
          </a:bodyPr>
          <a:lstStyle/>
          <a:p>
            <a:r>
              <a:rPr lang="en-US" sz="3200" b="1" dirty="0" smtClean="0"/>
              <a:t>  Effect of the leading-order attenuator on the data</a:t>
            </a:r>
            <a:endParaRPr lang="en-US" sz="3200" b="1" dirty="0"/>
          </a:p>
        </p:txBody>
      </p:sp>
      <p:pic>
        <p:nvPicPr>
          <p:cNvPr id="44" name="Picture 4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15200" y="4774715"/>
            <a:ext cx="1722352" cy="358824"/>
          </a:xfrm>
          <a:prstGeom prst="rect">
            <a:avLst/>
          </a:prstGeom>
        </p:spPr>
      </p:pic>
      <p:sp>
        <p:nvSpPr>
          <p:cNvPr id="2" name="TextBox 1"/>
          <p:cNvSpPr txBox="1"/>
          <p:nvPr/>
        </p:nvSpPr>
        <p:spPr>
          <a:xfrm>
            <a:off x="1593991" y="3714750"/>
            <a:ext cx="5892960" cy="646331"/>
          </a:xfrm>
          <a:prstGeom prst="rect">
            <a:avLst/>
          </a:prstGeom>
          <a:noFill/>
        </p:spPr>
        <p:txBody>
          <a:bodyPr wrap="none" rtlCol="0">
            <a:spAutoFit/>
          </a:bodyPr>
          <a:lstStyle/>
          <a:p>
            <a:r>
              <a:rPr lang="en-US" dirty="0" smtClean="0"/>
              <a:t>1</a:t>
            </a:r>
            <a:r>
              <a:rPr lang="en-US" baseline="30000" dirty="0" smtClean="0"/>
              <a:t>st</a:t>
            </a:r>
            <a:r>
              <a:rPr lang="en-US" dirty="0" smtClean="0"/>
              <a:t> order internal multiples with their single downward </a:t>
            </a:r>
          </a:p>
          <a:p>
            <a:r>
              <a:rPr lang="en-US" dirty="0" smtClean="0"/>
              <a:t>reflection at the shallowest interface.</a:t>
            </a:r>
            <a:endParaRPr lang="en-US" dirty="0"/>
          </a:p>
        </p:txBody>
      </p:sp>
      <p:sp>
        <p:nvSpPr>
          <p:cNvPr id="3" name="Slide Number Placeholder 2"/>
          <p:cNvSpPr>
            <a:spLocks noGrp="1"/>
          </p:cNvSpPr>
          <p:nvPr>
            <p:ph type="sldNum" sz="quarter" idx="12"/>
          </p:nvPr>
        </p:nvSpPr>
        <p:spPr>
          <a:xfrm>
            <a:off x="3886200" y="4812507"/>
            <a:ext cx="762000" cy="273844"/>
          </a:xfrm>
        </p:spPr>
        <p:txBody>
          <a:bodyPr/>
          <a:lstStyle/>
          <a:p>
            <a:pPr algn="ctr"/>
            <a:fld id="{8F82E0A0-C266-4798-8C8F-B9F91E9DA37E}" type="slidenum">
              <a:rPr lang="en-US" sz="1400" b="1" smtClean="0">
                <a:solidFill>
                  <a:srgbClr val="FFFFFF"/>
                </a:solidFill>
              </a:rPr>
              <a:pPr algn="ctr"/>
              <a:t>13</a:t>
            </a:fld>
            <a:endParaRPr lang="en-US" sz="1400" b="1" dirty="0">
              <a:solidFill>
                <a:srgbClr val="FFFFFF"/>
              </a:solidFill>
            </a:endParaRPr>
          </a:p>
        </p:txBody>
      </p:sp>
    </p:spTree>
    <p:extLst>
      <p:ext uri="{BB962C8B-B14F-4D97-AF65-F5344CB8AC3E}">
        <p14:creationId xmlns:p14="http://schemas.microsoft.com/office/powerpoint/2010/main" val="37531489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895350"/>
            <a:ext cx="8382000" cy="4154984"/>
          </a:xfrm>
          <a:prstGeom prst="rect">
            <a:avLst/>
          </a:prstGeom>
          <a:noFill/>
          <a:ln>
            <a:noFill/>
          </a:ln>
        </p:spPr>
        <p:txBody>
          <a:bodyPr wrap="square" rtlCol="0">
            <a:spAutoFit/>
          </a:bodyPr>
          <a:lstStyle/>
          <a:p>
            <a:pPr marL="342900" indent="-342900">
              <a:buFontTx/>
              <a:buAutoNum type="arabicPeriod"/>
            </a:pPr>
            <a:r>
              <a:rPr lang="en-US" sz="2000" dirty="0" smtClean="0">
                <a:solidFill>
                  <a:schemeClr val="tx2">
                    <a:lumMod val="40000"/>
                    <a:lumOff val="60000"/>
                  </a:schemeClr>
                </a:solidFill>
              </a:rPr>
              <a:t>When </a:t>
            </a:r>
            <a:r>
              <a:rPr lang="en-US" sz="2000" dirty="0">
                <a:solidFill>
                  <a:schemeClr val="tx2">
                    <a:lumMod val="40000"/>
                    <a:lumOff val="60000"/>
                  </a:schemeClr>
                </a:solidFill>
              </a:rPr>
              <a:t>do we need to </a:t>
            </a:r>
            <a:r>
              <a:rPr lang="en-US" sz="2000" dirty="0" smtClean="0">
                <a:solidFill>
                  <a:schemeClr val="tx2">
                    <a:lumMod val="40000"/>
                    <a:lumOff val="60000"/>
                  </a:schemeClr>
                </a:solidFill>
              </a:rPr>
              <a:t>eliminate (rather than attenuate)</a:t>
            </a:r>
          </a:p>
          <a:p>
            <a:r>
              <a:rPr lang="en-US" sz="2000" dirty="0">
                <a:solidFill>
                  <a:schemeClr val="tx2">
                    <a:lumMod val="40000"/>
                    <a:lumOff val="60000"/>
                  </a:schemeClr>
                </a:solidFill>
              </a:rPr>
              <a:t> </a:t>
            </a:r>
            <a:r>
              <a:rPr lang="en-US" sz="2000" dirty="0" smtClean="0">
                <a:solidFill>
                  <a:schemeClr val="tx2">
                    <a:lumMod val="40000"/>
                    <a:lumOff val="60000"/>
                  </a:schemeClr>
                </a:solidFill>
              </a:rPr>
              <a:t>     </a:t>
            </a:r>
            <a:r>
              <a:rPr lang="en-US" sz="2000" dirty="0">
                <a:solidFill>
                  <a:schemeClr val="tx2">
                    <a:lumMod val="40000"/>
                    <a:lumOff val="60000"/>
                  </a:schemeClr>
                </a:solidFill>
              </a:rPr>
              <a:t>internal </a:t>
            </a:r>
            <a:r>
              <a:rPr lang="en-US" sz="2000" dirty="0" smtClean="0">
                <a:solidFill>
                  <a:schemeClr val="tx2">
                    <a:lumMod val="40000"/>
                    <a:lumOff val="60000"/>
                  </a:schemeClr>
                </a:solidFill>
              </a:rPr>
              <a:t>multiples and why?</a:t>
            </a:r>
          </a:p>
          <a:p>
            <a:pPr marL="342900" indent="-342900">
              <a:buFontTx/>
              <a:buAutoNum type="arabicPeriod"/>
            </a:pPr>
            <a:endParaRPr lang="en-US" dirty="0"/>
          </a:p>
          <a:p>
            <a:pPr marL="342900" indent="-342900">
              <a:buAutoNum type="arabicPeriod"/>
            </a:pPr>
            <a:endParaRPr lang="en-US" dirty="0"/>
          </a:p>
          <a:p>
            <a:r>
              <a:rPr lang="en-US" sz="2000" dirty="0" smtClean="0">
                <a:solidFill>
                  <a:schemeClr val="tx2">
                    <a:lumMod val="40000"/>
                    <a:lumOff val="60000"/>
                  </a:schemeClr>
                </a:solidFill>
              </a:rPr>
              <a:t>2.   The inverse scattering series and attenuation of internal multiples.</a:t>
            </a:r>
          </a:p>
          <a:p>
            <a:pPr marL="342900" indent="-342900">
              <a:buFontTx/>
              <a:buAutoNum type="arabicPeriod"/>
            </a:pPr>
            <a:endParaRPr lang="en-US" dirty="0" smtClean="0">
              <a:solidFill>
                <a:schemeClr val="tx2">
                  <a:lumMod val="40000"/>
                  <a:lumOff val="60000"/>
                </a:schemeClr>
              </a:solidFill>
            </a:endParaRPr>
          </a:p>
          <a:p>
            <a:endParaRPr lang="en-US" dirty="0">
              <a:solidFill>
                <a:schemeClr val="tx2">
                  <a:lumMod val="40000"/>
                  <a:lumOff val="60000"/>
                </a:schemeClr>
              </a:solidFill>
            </a:endParaRPr>
          </a:p>
          <a:p>
            <a:pPr marL="457200" indent="-457200">
              <a:buAutoNum type="arabicPeriod" startAt="3"/>
            </a:pPr>
            <a:r>
              <a:rPr lang="en-US" sz="2000" dirty="0" smtClean="0"/>
              <a:t>The elimination subseries for internal multiples of first-order, </a:t>
            </a:r>
          </a:p>
          <a:p>
            <a:r>
              <a:rPr lang="en-US" sz="2000" dirty="0" smtClean="0"/>
              <a:t>       generated at the shallowest reflector</a:t>
            </a:r>
            <a:endParaRPr lang="en-US" sz="2000" dirty="0"/>
          </a:p>
          <a:p>
            <a:endParaRPr lang="en-US" dirty="0">
              <a:solidFill>
                <a:schemeClr val="tx2">
                  <a:lumMod val="40000"/>
                  <a:lumOff val="60000"/>
                </a:schemeClr>
              </a:solidFill>
            </a:endParaRPr>
          </a:p>
          <a:p>
            <a:pPr marL="342900" indent="-342900">
              <a:buAutoNum type="arabicPeriod" startAt="4"/>
            </a:pPr>
            <a:endParaRPr lang="en-US" dirty="0">
              <a:solidFill>
                <a:schemeClr val="tx2">
                  <a:lumMod val="40000"/>
                  <a:lumOff val="60000"/>
                </a:schemeClr>
              </a:solidFill>
            </a:endParaRPr>
          </a:p>
          <a:p>
            <a:pPr marL="342900" indent="-342900">
              <a:buAutoNum type="arabicPeriod" startAt="4"/>
            </a:pPr>
            <a:r>
              <a:rPr lang="en-US" sz="2000" dirty="0" smtClean="0">
                <a:solidFill>
                  <a:schemeClr val="tx2">
                    <a:lumMod val="40000"/>
                    <a:lumOff val="60000"/>
                  </a:schemeClr>
                </a:solidFill>
              </a:rPr>
              <a:t>Comments and conclusions.</a:t>
            </a:r>
          </a:p>
          <a:p>
            <a:endParaRPr lang="en-US" dirty="0"/>
          </a:p>
          <a:p>
            <a:endParaRPr lang="en-US" dirty="0"/>
          </a:p>
        </p:txBody>
      </p:sp>
      <p:sp>
        <p:nvSpPr>
          <p:cNvPr id="5" name="TextBox 4"/>
          <p:cNvSpPr txBox="1"/>
          <p:nvPr/>
        </p:nvSpPr>
        <p:spPr>
          <a:xfrm>
            <a:off x="3604219" y="361950"/>
            <a:ext cx="1444626" cy="584775"/>
          </a:xfrm>
          <a:prstGeom prst="rect">
            <a:avLst/>
          </a:prstGeom>
          <a:noFill/>
        </p:spPr>
        <p:txBody>
          <a:bodyPr wrap="none" rtlCol="0">
            <a:spAutoFit/>
          </a:bodyPr>
          <a:lstStyle/>
          <a:p>
            <a:r>
              <a:rPr lang="en-US" sz="3200" b="1" dirty="0" smtClean="0"/>
              <a:t>Outline</a:t>
            </a:r>
            <a:endParaRPr lang="en-US" sz="3200" b="1"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15200" y="4774715"/>
            <a:ext cx="1722352" cy="358824"/>
          </a:xfrm>
          <a:prstGeom prst="rect">
            <a:avLst/>
          </a:prstGeom>
        </p:spPr>
      </p:pic>
      <p:sp>
        <p:nvSpPr>
          <p:cNvPr id="2" name="Slide Number Placeholder 1"/>
          <p:cNvSpPr>
            <a:spLocks noGrp="1"/>
          </p:cNvSpPr>
          <p:nvPr>
            <p:ph type="sldNum" sz="quarter" idx="12"/>
          </p:nvPr>
        </p:nvSpPr>
        <p:spPr>
          <a:xfrm>
            <a:off x="3886200" y="4812507"/>
            <a:ext cx="762000" cy="273844"/>
          </a:xfrm>
        </p:spPr>
        <p:txBody>
          <a:bodyPr/>
          <a:lstStyle/>
          <a:p>
            <a:pPr algn="ctr"/>
            <a:fld id="{8F82E0A0-C266-4798-8C8F-B9F91E9DA37E}" type="slidenum">
              <a:rPr lang="en-US" sz="1400" b="1" smtClean="0">
                <a:solidFill>
                  <a:srgbClr val="FFFFFF"/>
                </a:solidFill>
              </a:rPr>
              <a:pPr algn="ctr"/>
              <a:t>14</a:t>
            </a:fld>
            <a:endParaRPr lang="en-US" sz="1400" b="1" dirty="0">
              <a:solidFill>
                <a:srgbClr val="FFFFFF"/>
              </a:solidFill>
            </a:endParaRPr>
          </a:p>
        </p:txBody>
      </p:sp>
    </p:spTree>
    <p:extLst>
      <p:ext uri="{BB962C8B-B14F-4D97-AF65-F5344CB8AC3E}">
        <p14:creationId xmlns:p14="http://schemas.microsoft.com/office/powerpoint/2010/main" val="35582713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4191000" y="4812507"/>
            <a:ext cx="762000" cy="273844"/>
          </a:xfrm>
        </p:spPr>
        <p:txBody>
          <a:bodyPr/>
          <a:lstStyle/>
          <a:p>
            <a:pPr algn="ctr"/>
            <a:fld id="{8F82E0A0-C266-4798-8C8F-B9F91E9DA37E}" type="slidenum">
              <a:rPr lang="en-US" sz="1400" b="1" smtClean="0">
                <a:solidFill>
                  <a:srgbClr val="FFFFFF"/>
                </a:solidFill>
              </a:rPr>
              <a:pPr algn="ctr"/>
              <a:t>15</a:t>
            </a:fld>
            <a:endParaRPr lang="en-US" sz="1400" b="1" dirty="0">
              <a:solidFill>
                <a:srgbClr val="FFFFFF"/>
              </a:solidFill>
            </a:endParaRPr>
          </a:p>
        </p:txBody>
      </p:sp>
      <p:sp>
        <p:nvSpPr>
          <p:cNvPr id="7" name="TextBox 6"/>
          <p:cNvSpPr txBox="1"/>
          <p:nvPr/>
        </p:nvSpPr>
        <p:spPr>
          <a:xfrm>
            <a:off x="4114800" y="666750"/>
            <a:ext cx="184731" cy="369332"/>
          </a:xfrm>
          <a:prstGeom prst="rect">
            <a:avLst/>
          </a:prstGeom>
          <a:noFill/>
        </p:spPr>
        <p:txBody>
          <a:bodyPr wrap="none" rtlCol="0">
            <a:spAutoFit/>
          </a:bodyPr>
          <a:lstStyle/>
          <a:p>
            <a:endParaRPr lang="en-US" dirty="0"/>
          </a:p>
        </p:txBody>
      </p:sp>
      <p:sp>
        <p:nvSpPr>
          <p:cNvPr id="8" name="TextBox 7"/>
          <p:cNvSpPr txBox="1"/>
          <p:nvPr/>
        </p:nvSpPr>
        <p:spPr>
          <a:xfrm>
            <a:off x="76200" y="209550"/>
            <a:ext cx="8175443" cy="584775"/>
          </a:xfrm>
          <a:prstGeom prst="rect">
            <a:avLst/>
          </a:prstGeom>
          <a:noFill/>
        </p:spPr>
        <p:txBody>
          <a:bodyPr wrap="none" rtlCol="0">
            <a:spAutoFit/>
          </a:bodyPr>
          <a:lstStyle/>
          <a:p>
            <a:r>
              <a:rPr lang="en-US" sz="3200" b="1" dirty="0" smtClean="0"/>
              <a:t>Previous work on removal of internal multiples</a:t>
            </a:r>
            <a:endParaRPr lang="en-US" sz="3200" b="1" dirty="0"/>
          </a:p>
        </p:txBody>
      </p:sp>
      <p:sp>
        <p:nvSpPr>
          <p:cNvPr id="9" name="TextBox 8"/>
          <p:cNvSpPr txBox="1"/>
          <p:nvPr/>
        </p:nvSpPr>
        <p:spPr>
          <a:xfrm>
            <a:off x="0" y="1823751"/>
            <a:ext cx="5777671" cy="1569660"/>
          </a:xfrm>
          <a:prstGeom prst="rect">
            <a:avLst/>
          </a:prstGeom>
          <a:noFill/>
        </p:spPr>
        <p:txBody>
          <a:bodyPr wrap="square" rtlCol="0">
            <a:spAutoFit/>
          </a:bodyPr>
          <a:lstStyle/>
          <a:p>
            <a:pPr algn="just"/>
            <a:r>
              <a:rPr lang="en-US" sz="2400" dirty="0" smtClean="0"/>
              <a:t>Early ideas to move from attenuation towards elimination of  1</a:t>
            </a:r>
            <a:r>
              <a:rPr lang="en-US" sz="2400" baseline="30000" dirty="0" smtClean="0"/>
              <a:t>st</a:t>
            </a:r>
            <a:r>
              <a:rPr lang="en-US" sz="2400" dirty="0" smtClean="0"/>
              <a:t> </a:t>
            </a:r>
            <a:r>
              <a:rPr lang="en-US" sz="2400" dirty="0"/>
              <a:t>o</a:t>
            </a:r>
            <a:r>
              <a:rPr lang="en-US" sz="2400" dirty="0" smtClean="0"/>
              <a:t>rder IM were discussed in </a:t>
            </a:r>
            <a:r>
              <a:rPr lang="en-US" sz="2400" dirty="0" err="1" smtClean="0"/>
              <a:t>Ramírez</a:t>
            </a:r>
            <a:r>
              <a:rPr lang="en-US" sz="2400" dirty="0"/>
              <a:t> </a:t>
            </a:r>
            <a:r>
              <a:rPr lang="en-US" sz="2400" dirty="0" smtClean="0"/>
              <a:t>and </a:t>
            </a:r>
            <a:r>
              <a:rPr lang="en-US" sz="2400" dirty="0" err="1" smtClean="0"/>
              <a:t>Weglein</a:t>
            </a:r>
            <a:r>
              <a:rPr lang="en-US" sz="2400" dirty="0" smtClean="0"/>
              <a:t> (2007).</a:t>
            </a:r>
            <a:endParaRPr lang="en-US" sz="2400" dirty="0"/>
          </a:p>
        </p:txBody>
      </p:sp>
      <p:grpSp>
        <p:nvGrpSpPr>
          <p:cNvPr id="10" name="Group 9"/>
          <p:cNvGrpSpPr/>
          <p:nvPr/>
        </p:nvGrpSpPr>
        <p:grpSpPr>
          <a:xfrm>
            <a:off x="6083717" y="1978112"/>
            <a:ext cx="3165554" cy="2099109"/>
            <a:chOff x="6153458" y="4330674"/>
            <a:chExt cx="3381342" cy="2188083"/>
          </a:xfrm>
        </p:grpSpPr>
        <p:grpSp>
          <p:nvGrpSpPr>
            <p:cNvPr id="11" name="Group 10"/>
            <p:cNvGrpSpPr/>
            <p:nvPr/>
          </p:nvGrpSpPr>
          <p:grpSpPr>
            <a:xfrm>
              <a:off x="6808970" y="4330674"/>
              <a:ext cx="1507446" cy="1330574"/>
              <a:chOff x="6300192" y="908720"/>
              <a:chExt cx="1507446" cy="1330574"/>
            </a:xfrm>
          </p:grpSpPr>
          <p:cxnSp>
            <p:nvCxnSpPr>
              <p:cNvPr id="13" name="Straight Connector 12"/>
              <p:cNvCxnSpPr/>
              <p:nvPr/>
            </p:nvCxnSpPr>
            <p:spPr>
              <a:xfrm>
                <a:off x="6588224" y="2239294"/>
                <a:ext cx="5040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876255" y="1628800"/>
                <a:ext cx="43204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7130895" y="2054628"/>
                <a:ext cx="3548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300192" y="908720"/>
                <a:ext cx="540060" cy="13305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6840253" y="1650370"/>
                <a:ext cx="252026" cy="5889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092280" y="1650370"/>
                <a:ext cx="216024" cy="40425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7308304" y="908720"/>
                <a:ext cx="499334" cy="11459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6153458" y="5652537"/>
              <a:ext cx="3381342" cy="866220"/>
            </a:xfrm>
            <a:prstGeom prst="rect">
              <a:avLst/>
            </a:prstGeom>
            <a:noFill/>
          </p:spPr>
          <p:txBody>
            <a:bodyPr wrap="square" rtlCol="0">
              <a:spAutoFit/>
            </a:bodyPr>
            <a:lstStyle/>
            <a:p>
              <a:r>
                <a:rPr lang="en-US" sz="2400" dirty="0" smtClean="0"/>
                <a:t>Internal multiple of </a:t>
              </a:r>
            </a:p>
            <a:p>
              <a:r>
                <a:rPr lang="en-US" sz="2400" dirty="0" smtClean="0"/>
                <a:t>1</a:t>
              </a:r>
              <a:r>
                <a:rPr lang="en-US" sz="2400" baseline="30000" dirty="0" smtClean="0"/>
                <a:t>st</a:t>
              </a:r>
              <a:r>
                <a:rPr lang="en-US" sz="2400" dirty="0" smtClean="0"/>
                <a:t> order</a:t>
              </a:r>
              <a:endParaRPr lang="en-US" sz="2400" dirty="0"/>
            </a:p>
          </p:txBody>
        </p:sp>
      </p:grpSp>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15200" y="4774715"/>
            <a:ext cx="1722352" cy="358824"/>
          </a:xfrm>
          <a:prstGeom prst="rect">
            <a:avLst/>
          </a:prstGeom>
        </p:spPr>
      </p:pic>
    </p:spTree>
    <p:extLst>
      <p:ext uri="{BB962C8B-B14F-4D97-AF65-F5344CB8AC3E}">
        <p14:creationId xmlns:p14="http://schemas.microsoft.com/office/powerpoint/2010/main" val="41566142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990600" y="1437442"/>
                <a:ext cx="8686800" cy="677108"/>
              </a:xfrm>
              <a:prstGeom prst="rect">
                <a:avLst/>
              </a:prstGeom>
              <a:noFill/>
            </p:spPr>
            <p:txBody>
              <a:bodyPr wrap="square" rtlCol="0">
                <a:spAutoFit/>
              </a:bodyPr>
              <a:lstStyle/>
              <a:p>
                <a:r>
                  <a:rPr lang="en-US" dirty="0" smtClean="0"/>
                  <a:t>After the action of the leading-order attenuator, the amplitude of </a:t>
                </a:r>
                <a14:m>
                  <m:oMath xmlns:m="http://schemas.openxmlformats.org/officeDocument/2006/math">
                    <m:sSub>
                      <m:sSubPr>
                        <m:ctrlPr>
                          <a:rPr lang="en-US" i="1" smtClean="0">
                            <a:latin typeface="Cambria Math"/>
                          </a:rPr>
                        </m:ctrlPr>
                      </m:sSubPr>
                      <m:e>
                        <m:r>
                          <a:rPr lang="en-US" b="0" i="1" smtClean="0">
                            <a:latin typeface="Cambria Math"/>
                          </a:rPr>
                          <m:t>(</m:t>
                        </m:r>
                        <m:r>
                          <a:rPr lang="en-US" b="0" i="1" smtClean="0">
                            <a:latin typeface="Cambria Math"/>
                          </a:rPr>
                          <m:t>𝐼𝑀</m:t>
                        </m:r>
                        <m:r>
                          <a:rPr lang="en-US" b="0" i="1" smtClean="0">
                            <a:latin typeface="Cambria Math"/>
                          </a:rPr>
                          <m:t>)</m:t>
                        </m:r>
                      </m:e>
                      <m:sub>
                        <m:r>
                          <a:rPr lang="en-US" b="0" i="1" smtClean="0">
                            <a:latin typeface="Cambria Math"/>
                          </a:rPr>
                          <m:t>𝑠h</m:t>
                        </m:r>
                      </m:sub>
                    </m:sSub>
                  </m:oMath>
                </a14:m>
                <a:r>
                  <a:rPr lang="en-US" dirty="0" smtClean="0"/>
                  <a:t> is                                          </a:t>
                </a:r>
              </a:p>
              <a:p>
                <a:endParaRPr lang="en-US" sz="2000" dirty="0"/>
              </a:p>
            </p:txBody>
          </p:sp>
        </mc:Choice>
        <mc:Fallback xmlns="">
          <p:sp>
            <p:nvSpPr>
              <p:cNvPr id="4" name="TextBox 3"/>
              <p:cNvSpPr txBox="1">
                <a:spLocks noRot="1" noChangeAspect="1" noMove="1" noResize="1" noEditPoints="1" noAdjustHandles="1" noChangeArrowheads="1" noChangeShapeType="1" noTextEdit="1"/>
              </p:cNvSpPr>
              <p:nvPr/>
            </p:nvSpPr>
            <p:spPr>
              <a:xfrm>
                <a:off x="990600" y="1437442"/>
                <a:ext cx="8686800" cy="677108"/>
              </a:xfrm>
              <a:prstGeom prst="rect">
                <a:avLst/>
              </a:prstGeom>
              <a:blipFill rotWithShape="1">
                <a:blip r:embed="rId2"/>
                <a:stretch>
                  <a:fillRect l="-632" t="-3604" r="-16842"/>
                </a:stretch>
              </a:blipFill>
            </p:spPr>
            <p:txBody>
              <a:bodyPr/>
              <a:lstStyle/>
              <a:p>
                <a:r>
                  <a:rPr lang="en-US">
                    <a:noFill/>
                  </a:rPr>
                  <a:t> </a:t>
                </a:r>
              </a:p>
            </p:txBody>
          </p:sp>
        </mc:Fallback>
      </mc:AlternateContent>
      <p:sp>
        <p:nvSpPr>
          <p:cNvPr id="5" name="TextBox 4"/>
          <p:cNvSpPr txBox="1"/>
          <p:nvPr/>
        </p:nvSpPr>
        <p:spPr>
          <a:xfrm>
            <a:off x="1618688" y="2849646"/>
            <a:ext cx="6085320" cy="369332"/>
          </a:xfrm>
          <a:prstGeom prst="rect">
            <a:avLst/>
          </a:prstGeom>
          <a:noFill/>
        </p:spPr>
        <p:txBody>
          <a:bodyPr wrap="none" rtlCol="0">
            <a:spAutoFit/>
          </a:bodyPr>
          <a:lstStyle/>
          <a:p>
            <a:r>
              <a:rPr lang="en-US" dirty="0" smtClean="0"/>
              <a:t>Is it possible to take this attenuation to total elimination?</a:t>
            </a:r>
            <a:endParaRPr lang="en-US" dirty="0"/>
          </a:p>
        </p:txBody>
      </p:sp>
      <p:cxnSp>
        <p:nvCxnSpPr>
          <p:cNvPr id="6" name="Straight Arrow Connector 5"/>
          <p:cNvCxnSpPr>
            <a:endCxn id="11" idx="2"/>
          </p:cNvCxnSpPr>
          <p:nvPr/>
        </p:nvCxnSpPr>
        <p:spPr>
          <a:xfrm flipH="1" flipV="1">
            <a:off x="4390548" y="2647950"/>
            <a:ext cx="1044677" cy="1505558"/>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950109" y="3457267"/>
            <a:ext cx="6898491" cy="943283"/>
            <a:chOff x="474682" y="2923867"/>
            <a:chExt cx="6898491" cy="943283"/>
          </a:xfrm>
        </p:grpSpPr>
        <p:sp>
          <p:nvSpPr>
            <p:cNvPr id="8" name="Curved Up Arrow 7"/>
            <p:cNvSpPr/>
            <p:nvPr/>
          </p:nvSpPr>
          <p:spPr>
            <a:xfrm>
              <a:off x="2123728" y="3606366"/>
              <a:ext cx="1800200" cy="184584"/>
            </a:xfrm>
            <a:prstGeom prst="curvedUpArrow">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9" name="TextBox 8"/>
                <p:cNvSpPr txBox="1"/>
                <p:nvPr/>
              </p:nvSpPr>
              <p:spPr>
                <a:xfrm>
                  <a:off x="474682" y="2923867"/>
                  <a:ext cx="6898491" cy="7146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1=</m:t>
                        </m:r>
                        <m:sSub>
                          <m:sSubPr>
                            <m:ctrlPr>
                              <a:rPr lang="en-US" b="0" i="1" smtClean="0">
                                <a:latin typeface="Cambria Math"/>
                              </a:rPr>
                            </m:ctrlPr>
                          </m:sSubPr>
                          <m:e>
                            <m:r>
                              <a:rPr lang="en-US" b="0" i="1" smtClean="0">
                                <a:latin typeface="Cambria Math"/>
                              </a:rPr>
                              <m:t>𝑇</m:t>
                            </m:r>
                          </m:e>
                          <m:sub>
                            <m:r>
                              <a:rPr lang="en-US" b="0" i="1" smtClean="0">
                                <a:latin typeface="Cambria Math"/>
                              </a:rPr>
                              <m:t>01</m:t>
                            </m:r>
                          </m:sub>
                        </m:sSub>
                        <m:sSub>
                          <m:sSubPr>
                            <m:ctrlPr>
                              <a:rPr lang="en-US" b="0" i="1" smtClean="0">
                                <a:latin typeface="Cambria Math"/>
                              </a:rPr>
                            </m:ctrlPr>
                          </m:sSubPr>
                          <m:e>
                            <m:r>
                              <a:rPr lang="en-US" b="0" i="1" smtClean="0">
                                <a:latin typeface="Cambria Math"/>
                              </a:rPr>
                              <m:t>𝑇</m:t>
                            </m:r>
                          </m:e>
                          <m:sub>
                            <m:r>
                              <a:rPr lang="en-US" b="0" i="1" smtClean="0">
                                <a:latin typeface="Cambria Math"/>
                              </a:rPr>
                              <m:t>10</m:t>
                            </m:r>
                          </m:sub>
                        </m:sSub>
                        <m:d>
                          <m:dPr>
                            <m:ctrlPr>
                              <a:rPr lang="en-US" b="0" i="1" smtClean="0">
                                <a:latin typeface="Cambria Math"/>
                              </a:rPr>
                            </m:ctrlPr>
                          </m:dPr>
                          <m:e>
                            <m:f>
                              <m:fPr>
                                <m:ctrlPr>
                                  <a:rPr lang="en-US" b="0" i="1" smtClean="0">
                                    <a:latin typeface="Cambria Math"/>
                                  </a:rPr>
                                </m:ctrlPr>
                              </m:fPr>
                              <m:num>
                                <m:r>
                                  <a:rPr lang="en-US" b="0" i="1" smtClean="0">
                                    <a:latin typeface="Cambria Math"/>
                                  </a:rPr>
                                  <m:t>1</m:t>
                                </m:r>
                              </m:num>
                              <m:den>
                                <m:sSub>
                                  <m:sSubPr>
                                    <m:ctrlPr>
                                      <a:rPr lang="en-US" i="1">
                                        <a:latin typeface="Cambria Math"/>
                                      </a:rPr>
                                    </m:ctrlPr>
                                  </m:sSubPr>
                                  <m:e>
                                    <m:r>
                                      <a:rPr lang="en-US" i="1">
                                        <a:latin typeface="Cambria Math"/>
                                      </a:rPr>
                                      <m:t>𝑇</m:t>
                                    </m:r>
                                  </m:e>
                                  <m:sub>
                                    <m:r>
                                      <a:rPr lang="en-US" i="1">
                                        <a:latin typeface="Cambria Math"/>
                                      </a:rPr>
                                      <m:t>01</m:t>
                                    </m:r>
                                  </m:sub>
                                </m:sSub>
                                <m:sSub>
                                  <m:sSubPr>
                                    <m:ctrlPr>
                                      <a:rPr lang="en-US" i="1">
                                        <a:latin typeface="Cambria Math"/>
                                      </a:rPr>
                                    </m:ctrlPr>
                                  </m:sSubPr>
                                  <m:e>
                                    <m:r>
                                      <a:rPr lang="en-US" i="1">
                                        <a:latin typeface="Cambria Math"/>
                                      </a:rPr>
                                      <m:t>𝑇</m:t>
                                    </m:r>
                                  </m:e>
                                  <m:sub>
                                    <m:r>
                                      <a:rPr lang="en-US" i="1">
                                        <a:latin typeface="Cambria Math"/>
                                      </a:rPr>
                                      <m:t>10</m:t>
                                    </m:r>
                                  </m:sub>
                                </m:sSub>
                              </m:den>
                            </m:f>
                          </m:e>
                        </m:d>
                        <m:r>
                          <a:rPr lang="en-US" b="0" i="1" smtClean="0">
                            <a:latin typeface="Cambria Math"/>
                          </a:rPr>
                          <m:t>=</m:t>
                        </m:r>
                        <m:sSub>
                          <m:sSubPr>
                            <m:ctrlPr>
                              <a:rPr lang="en-US" i="1">
                                <a:latin typeface="Cambria Math"/>
                              </a:rPr>
                            </m:ctrlPr>
                          </m:sSubPr>
                          <m:e>
                            <m:r>
                              <a:rPr lang="en-US" i="1">
                                <a:latin typeface="Cambria Math"/>
                              </a:rPr>
                              <m:t>𝑇</m:t>
                            </m:r>
                          </m:e>
                          <m:sub>
                            <m:r>
                              <a:rPr lang="en-US" i="1">
                                <a:latin typeface="Cambria Math"/>
                              </a:rPr>
                              <m:t>01</m:t>
                            </m:r>
                          </m:sub>
                        </m:sSub>
                        <m:sSub>
                          <m:sSubPr>
                            <m:ctrlPr>
                              <a:rPr lang="en-US" i="1">
                                <a:latin typeface="Cambria Math"/>
                              </a:rPr>
                            </m:ctrlPr>
                          </m:sSubPr>
                          <m:e>
                            <m:r>
                              <a:rPr lang="en-US" i="1">
                                <a:latin typeface="Cambria Math"/>
                              </a:rPr>
                              <m:t>𝑇</m:t>
                            </m:r>
                          </m:e>
                          <m:sub>
                            <m:r>
                              <a:rPr lang="en-US" i="1">
                                <a:latin typeface="Cambria Math"/>
                              </a:rPr>
                              <m:t>10</m:t>
                            </m:r>
                          </m:sub>
                        </m:sSub>
                        <m:f>
                          <m:fPr>
                            <m:ctrlPr>
                              <a:rPr lang="en-US" i="1" smtClean="0">
                                <a:latin typeface="Cambria Math"/>
                              </a:rPr>
                            </m:ctrlPr>
                          </m:fPr>
                          <m:num>
                            <m:r>
                              <a:rPr lang="en-US" b="0" i="1" smtClean="0">
                                <a:latin typeface="Cambria Math"/>
                              </a:rPr>
                              <m:t>1</m:t>
                            </m:r>
                          </m:num>
                          <m:den>
                            <m:d>
                              <m:dPr>
                                <m:ctrlPr>
                                  <a:rPr lang="en-US" i="1" smtClean="0">
                                    <a:latin typeface="Cambria Math"/>
                                  </a:rPr>
                                </m:ctrlPr>
                              </m:dPr>
                              <m:e>
                                <m:r>
                                  <a:rPr lang="en-US" b="0" i="1" smtClean="0">
                                    <a:latin typeface="Cambria Math"/>
                                  </a:rPr>
                                  <m:t>1−</m:t>
                                </m:r>
                                <m:sSubSup>
                                  <m:sSubSupPr>
                                    <m:ctrlPr>
                                      <a:rPr lang="en-US" b="0" i="1" smtClean="0">
                                        <a:latin typeface="Cambria Math"/>
                                      </a:rPr>
                                    </m:ctrlPr>
                                  </m:sSubSupPr>
                                  <m:e>
                                    <m:r>
                                      <a:rPr lang="en-US" b="0" i="1" smtClean="0">
                                        <a:latin typeface="Cambria Math"/>
                                      </a:rPr>
                                      <m:t>𝑅</m:t>
                                    </m:r>
                                  </m:e>
                                  <m:sub>
                                    <m:r>
                                      <a:rPr lang="en-US" b="0" i="1" smtClean="0">
                                        <a:latin typeface="Cambria Math"/>
                                      </a:rPr>
                                      <m:t>1</m:t>
                                    </m:r>
                                  </m:sub>
                                  <m:sup>
                                    <m:r>
                                      <a:rPr lang="en-US" b="0" i="1" smtClean="0">
                                        <a:latin typeface="Cambria Math"/>
                                      </a:rPr>
                                      <m:t>2</m:t>
                                    </m:r>
                                  </m:sup>
                                </m:sSubSup>
                              </m:e>
                            </m:d>
                          </m:den>
                        </m:f>
                        <m:r>
                          <a:rPr lang="en-US" b="0" i="1" smtClean="0">
                            <a:latin typeface="Cambria Math"/>
                          </a:rPr>
                          <m:t>=</m:t>
                        </m:r>
                        <m:sSub>
                          <m:sSubPr>
                            <m:ctrlPr>
                              <a:rPr lang="en-US" i="1">
                                <a:latin typeface="Cambria Math"/>
                              </a:rPr>
                            </m:ctrlPr>
                          </m:sSubPr>
                          <m:e>
                            <m:r>
                              <a:rPr lang="en-US" i="1">
                                <a:latin typeface="Cambria Math"/>
                              </a:rPr>
                              <m:t>𝑇</m:t>
                            </m:r>
                          </m:e>
                          <m:sub>
                            <m:r>
                              <a:rPr lang="en-US" i="1">
                                <a:latin typeface="Cambria Math"/>
                              </a:rPr>
                              <m:t>01</m:t>
                            </m:r>
                          </m:sub>
                        </m:sSub>
                        <m:sSub>
                          <m:sSubPr>
                            <m:ctrlPr>
                              <a:rPr lang="en-US" i="1">
                                <a:latin typeface="Cambria Math"/>
                              </a:rPr>
                            </m:ctrlPr>
                          </m:sSubPr>
                          <m:e>
                            <m:r>
                              <a:rPr lang="en-US" i="1">
                                <a:latin typeface="Cambria Math"/>
                              </a:rPr>
                              <m:t>𝑇</m:t>
                            </m:r>
                          </m:e>
                          <m:sub>
                            <m:r>
                              <a:rPr lang="en-US" i="1">
                                <a:latin typeface="Cambria Math"/>
                              </a:rPr>
                              <m:t>10</m:t>
                            </m:r>
                          </m:sub>
                        </m:sSub>
                        <m:d>
                          <m:dPr>
                            <m:ctrlPr>
                              <a:rPr lang="en-US" i="1" smtClean="0">
                                <a:latin typeface="Cambria Math"/>
                              </a:rPr>
                            </m:ctrlPr>
                          </m:dPr>
                          <m:e>
                            <m:r>
                              <a:rPr lang="en-US" b="0" i="1" smtClean="0">
                                <a:latin typeface="Cambria Math"/>
                              </a:rPr>
                              <m:t>1+</m:t>
                            </m:r>
                            <m:sSubSup>
                              <m:sSubSupPr>
                                <m:ctrlPr>
                                  <a:rPr lang="en-US" b="0" i="1" smtClean="0">
                                    <a:latin typeface="Cambria Math"/>
                                  </a:rPr>
                                </m:ctrlPr>
                              </m:sSubSupPr>
                              <m:e>
                                <m:r>
                                  <a:rPr lang="en-US" b="0" i="1" smtClean="0">
                                    <a:latin typeface="Cambria Math"/>
                                  </a:rPr>
                                  <m:t>𝑅</m:t>
                                </m:r>
                              </m:e>
                              <m:sub>
                                <m:r>
                                  <a:rPr lang="en-US" b="0" i="1" smtClean="0">
                                    <a:latin typeface="Cambria Math"/>
                                  </a:rPr>
                                  <m:t>1</m:t>
                                </m:r>
                              </m:sub>
                              <m:sup>
                                <m:r>
                                  <a:rPr lang="en-US" b="0" i="1" smtClean="0">
                                    <a:latin typeface="Cambria Math"/>
                                  </a:rPr>
                                  <m:t>2</m:t>
                                </m:r>
                              </m:sup>
                            </m:sSubSup>
                            <m:r>
                              <a:rPr lang="en-US" b="0" i="1" smtClean="0">
                                <a:latin typeface="Cambria Math"/>
                              </a:rPr>
                              <m:t>+</m:t>
                            </m:r>
                            <m:sSubSup>
                              <m:sSubSupPr>
                                <m:ctrlPr>
                                  <a:rPr lang="en-US" b="0" i="1" smtClean="0">
                                    <a:latin typeface="Cambria Math"/>
                                  </a:rPr>
                                </m:ctrlPr>
                              </m:sSubSupPr>
                              <m:e>
                                <m:r>
                                  <a:rPr lang="en-US" b="0" i="1" smtClean="0">
                                    <a:latin typeface="Cambria Math"/>
                                  </a:rPr>
                                  <m:t>𝑅</m:t>
                                </m:r>
                              </m:e>
                              <m:sub>
                                <m:r>
                                  <a:rPr lang="en-US" b="0" i="1" smtClean="0">
                                    <a:latin typeface="Cambria Math"/>
                                  </a:rPr>
                                  <m:t>1</m:t>
                                </m:r>
                              </m:sub>
                              <m:sup>
                                <m:r>
                                  <a:rPr lang="en-US" b="0" i="1" smtClean="0">
                                    <a:latin typeface="Cambria Math"/>
                                  </a:rPr>
                                  <m:t>4</m:t>
                                </m:r>
                              </m:sup>
                            </m:sSubSup>
                            <m:r>
                              <a:rPr lang="en-US" b="0" i="1" smtClean="0">
                                <a:latin typeface="Cambria Math"/>
                              </a:rPr>
                              <m:t>+</m:t>
                            </m:r>
                            <m:r>
                              <a:rPr lang="en-US" b="0" i="1" smtClean="0">
                                <a:latin typeface="Cambria Math"/>
                                <a:ea typeface="Cambria Math"/>
                              </a:rPr>
                              <m:t>⋯</m:t>
                            </m:r>
                          </m:e>
                        </m:d>
                      </m:oMath>
                    </m:oMathPara>
                  </a14:m>
                  <a:endParaRPr lang="en-US" dirty="0"/>
                </a:p>
              </p:txBody>
            </p:sp>
          </mc:Choice>
          <mc:Fallback xmlns="">
            <p:sp>
              <p:nvSpPr>
                <p:cNvPr id="50" name="TextBox 49"/>
                <p:cNvSpPr txBox="1">
                  <a:spLocks noRot="1" noChangeAspect="1" noMove="1" noResize="1" noEditPoints="1" noAdjustHandles="1" noChangeArrowheads="1" noChangeShapeType="1" noTextEdit="1"/>
                </p:cNvSpPr>
                <p:nvPr/>
              </p:nvSpPr>
              <p:spPr>
                <a:xfrm>
                  <a:off x="474682" y="2923867"/>
                  <a:ext cx="6898491" cy="714683"/>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343400" y="3494612"/>
                  <a:ext cx="2746970" cy="37253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m:t>
                        </m:r>
                        <m:sSub>
                          <m:sSubPr>
                            <m:ctrlPr>
                              <a:rPr lang="en-US" i="1">
                                <a:latin typeface="Cambria Math"/>
                              </a:rPr>
                            </m:ctrlPr>
                          </m:sSubPr>
                          <m:e>
                            <m:r>
                              <a:rPr lang="en-US" i="1">
                                <a:latin typeface="Cambria Math"/>
                              </a:rPr>
                              <m:t>𝑇</m:t>
                            </m:r>
                          </m:e>
                          <m:sub>
                            <m:r>
                              <a:rPr lang="en-US" i="1">
                                <a:latin typeface="Cambria Math"/>
                              </a:rPr>
                              <m:t>01</m:t>
                            </m:r>
                          </m:sub>
                        </m:sSub>
                        <m:sSub>
                          <m:sSubPr>
                            <m:ctrlPr>
                              <a:rPr lang="en-US" i="1">
                                <a:latin typeface="Cambria Math"/>
                              </a:rPr>
                            </m:ctrlPr>
                          </m:sSubPr>
                          <m:e>
                            <m:r>
                              <a:rPr lang="en-US" i="1">
                                <a:latin typeface="Cambria Math"/>
                              </a:rPr>
                              <m:t>𝑇</m:t>
                            </m:r>
                          </m:e>
                          <m:sub>
                            <m:r>
                              <a:rPr lang="en-US" i="1">
                                <a:latin typeface="Cambria Math"/>
                              </a:rPr>
                              <m:t>10</m:t>
                            </m:r>
                          </m:sub>
                        </m:sSub>
                        <m:r>
                          <a:rPr lang="en-US" b="0" i="1" smtClean="0">
                            <a:latin typeface="Cambria Math"/>
                          </a:rPr>
                          <m:t>+</m:t>
                        </m:r>
                        <m:sSub>
                          <m:sSubPr>
                            <m:ctrlPr>
                              <a:rPr lang="en-US" i="1">
                                <a:latin typeface="Cambria Math"/>
                              </a:rPr>
                            </m:ctrlPr>
                          </m:sSubPr>
                          <m:e>
                            <m:r>
                              <a:rPr lang="en-US" i="1">
                                <a:latin typeface="Cambria Math"/>
                              </a:rPr>
                              <m:t>𝑇</m:t>
                            </m:r>
                          </m:e>
                          <m:sub>
                            <m:r>
                              <a:rPr lang="en-US" i="1">
                                <a:latin typeface="Cambria Math"/>
                              </a:rPr>
                              <m:t>01</m:t>
                            </m:r>
                          </m:sub>
                        </m:sSub>
                        <m:sSub>
                          <m:sSubPr>
                            <m:ctrlPr>
                              <a:rPr lang="en-US" i="1">
                                <a:latin typeface="Cambria Math"/>
                              </a:rPr>
                            </m:ctrlPr>
                          </m:sSubPr>
                          <m:e>
                            <m:r>
                              <a:rPr lang="en-US" i="1">
                                <a:latin typeface="Cambria Math"/>
                              </a:rPr>
                              <m:t>𝑇</m:t>
                            </m:r>
                          </m:e>
                          <m:sub>
                            <m:r>
                              <a:rPr lang="en-US" i="1">
                                <a:latin typeface="Cambria Math"/>
                              </a:rPr>
                              <m:t>10</m:t>
                            </m:r>
                          </m:sub>
                        </m:sSub>
                        <m:sSubSup>
                          <m:sSubSupPr>
                            <m:ctrlPr>
                              <a:rPr lang="en-US" i="1" smtClean="0">
                                <a:latin typeface="Cambria Math"/>
                              </a:rPr>
                            </m:ctrlPr>
                          </m:sSubSupPr>
                          <m:e>
                            <m:r>
                              <a:rPr lang="en-US" b="0" i="1" smtClean="0">
                                <a:latin typeface="Cambria Math"/>
                              </a:rPr>
                              <m:t>𝑅</m:t>
                            </m:r>
                          </m:e>
                          <m:sub>
                            <m:r>
                              <a:rPr lang="en-US" b="0" i="1" smtClean="0">
                                <a:latin typeface="Cambria Math"/>
                              </a:rPr>
                              <m:t>1</m:t>
                            </m:r>
                          </m:sub>
                          <m:sup>
                            <m:r>
                              <a:rPr lang="en-US" b="0" i="1" smtClean="0">
                                <a:latin typeface="Cambria Math"/>
                              </a:rPr>
                              <m:t>2</m:t>
                            </m:r>
                          </m:sup>
                        </m:sSubSup>
                        <m:r>
                          <a:rPr lang="en-US" b="0" i="0" smtClean="0">
                            <a:latin typeface="Cambria Math"/>
                          </a:rPr>
                          <m:t>+</m:t>
                        </m:r>
                        <m:r>
                          <a:rPr lang="en-US" b="0" i="1" smtClean="0">
                            <a:latin typeface="Cambria Math"/>
                            <a:ea typeface="Cambria Math"/>
                          </a:rPr>
                          <m:t>⋯</m:t>
                        </m:r>
                      </m:oMath>
                    </m:oMathPara>
                  </a14:m>
                  <a:endParaRPr lang="en-US" dirty="0"/>
                </a:p>
              </p:txBody>
            </p:sp>
          </mc:Choice>
          <mc:Fallback xmlns="">
            <p:sp>
              <p:nvSpPr>
                <p:cNvPr id="51" name="TextBox 50"/>
                <p:cNvSpPr txBox="1">
                  <a:spLocks noRot="1" noChangeAspect="1" noMove="1" noResize="1" noEditPoints="1" noAdjustHandles="1" noChangeArrowheads="1" noChangeShapeType="1" noTextEdit="1"/>
                </p:cNvSpPr>
                <p:nvPr/>
              </p:nvSpPr>
              <p:spPr>
                <a:xfrm>
                  <a:off x="4343400" y="3494612"/>
                  <a:ext cx="2746970" cy="372538"/>
                </a:xfrm>
                <a:prstGeom prst="rect">
                  <a:avLst/>
                </a:prstGeom>
                <a:blipFill rotWithShape="1">
                  <a:blip r:embed="rId4"/>
                  <a:stretch>
                    <a:fillRect b="-1639"/>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1" name="Rectangle 10"/>
              <p:cNvSpPr/>
              <p:nvPr/>
            </p:nvSpPr>
            <p:spPr>
              <a:xfrm>
                <a:off x="3316921" y="2186285"/>
                <a:ext cx="2147254" cy="461665"/>
              </a:xfrm>
              <a:prstGeom prst="rect">
                <a:avLst/>
              </a:prstGeom>
            </p:spPr>
            <p:txBody>
              <a:bodyPr wrap="none">
                <a:spAutoFit/>
              </a:bodyPr>
              <a:lstStyle/>
              <a:p>
                <a:r>
                  <a:rPr lang="en-US" sz="2400" dirty="0"/>
                  <a:t> </a:t>
                </a:r>
                <a14:m>
                  <m:oMath xmlns:m="http://schemas.openxmlformats.org/officeDocument/2006/math">
                    <m:r>
                      <a:rPr lang="en-US" i="1">
                        <a:latin typeface="Cambria Math"/>
                      </a:rPr>
                      <m:t>[1−</m:t>
                    </m:r>
                    <m:sSub>
                      <m:sSubPr>
                        <m:ctrlPr>
                          <a:rPr lang="en-US" i="1">
                            <a:latin typeface="Cambria Math"/>
                          </a:rPr>
                        </m:ctrlPr>
                      </m:sSubPr>
                      <m:e>
                        <m:r>
                          <a:rPr lang="en-US" i="1">
                            <a:latin typeface="Cambria Math"/>
                          </a:rPr>
                          <m:t>𝑇</m:t>
                        </m:r>
                      </m:e>
                      <m:sub>
                        <m:r>
                          <a:rPr lang="en-US" i="1">
                            <a:latin typeface="Cambria Math"/>
                          </a:rPr>
                          <m:t>01</m:t>
                        </m:r>
                      </m:sub>
                    </m:sSub>
                    <m:sSub>
                      <m:sSubPr>
                        <m:ctrlPr>
                          <a:rPr lang="en-US" i="1">
                            <a:latin typeface="Cambria Math"/>
                          </a:rPr>
                        </m:ctrlPr>
                      </m:sSubPr>
                      <m:e>
                        <m:r>
                          <a:rPr lang="en-US" i="1">
                            <a:latin typeface="Cambria Math"/>
                          </a:rPr>
                          <m:t>𝑇</m:t>
                        </m:r>
                      </m:e>
                      <m:sub>
                        <m:r>
                          <a:rPr lang="en-US" i="1">
                            <a:latin typeface="Cambria Math"/>
                          </a:rPr>
                          <m:t>10</m:t>
                        </m:r>
                      </m:sub>
                    </m:sSub>
                    <m:r>
                      <a:rPr lang="en-US" i="1">
                        <a:latin typeface="Cambria Math"/>
                      </a:rPr>
                      <m:t>]</m:t>
                    </m:r>
                    <m:sSub>
                      <m:sSubPr>
                        <m:ctrlPr>
                          <a:rPr lang="en-US" i="1">
                            <a:latin typeface="Cambria Math"/>
                          </a:rPr>
                        </m:ctrlPr>
                      </m:sSubPr>
                      <m:e>
                        <m:d>
                          <m:dPr>
                            <m:ctrlPr>
                              <a:rPr lang="en-US" i="1">
                                <a:latin typeface="Cambria Math"/>
                              </a:rPr>
                            </m:ctrlPr>
                          </m:dPr>
                          <m:e>
                            <m:r>
                              <a:rPr lang="en-US" i="1">
                                <a:latin typeface="Cambria Math"/>
                              </a:rPr>
                              <m:t>𝐼𝑀</m:t>
                            </m:r>
                          </m:e>
                        </m:d>
                      </m:e>
                      <m:sub>
                        <m:r>
                          <a:rPr lang="en-US" i="1">
                            <a:latin typeface="Cambria Math"/>
                          </a:rPr>
                          <m:t>𝑠h</m:t>
                        </m:r>
                      </m:sub>
                    </m:sSub>
                  </m:oMath>
                </a14:m>
                <a:endParaRPr lang="en-US" dirty="0"/>
              </a:p>
            </p:txBody>
          </p:sp>
        </mc:Choice>
        <mc:Fallback xmlns="">
          <p:sp>
            <p:nvSpPr>
              <p:cNvPr id="11" name="Rectangle 10"/>
              <p:cNvSpPr>
                <a:spLocks noRot="1" noChangeAspect="1" noMove="1" noResize="1" noEditPoints="1" noAdjustHandles="1" noChangeArrowheads="1" noChangeShapeType="1" noTextEdit="1"/>
              </p:cNvSpPr>
              <p:nvPr/>
            </p:nvSpPr>
            <p:spPr>
              <a:xfrm>
                <a:off x="3316921" y="2186285"/>
                <a:ext cx="2147254" cy="461665"/>
              </a:xfrm>
              <a:prstGeom prst="rect">
                <a:avLst/>
              </a:prstGeom>
              <a:blipFill rotWithShape="1">
                <a:blip r:embed="rId5"/>
                <a:stretch>
                  <a:fillRect b="-8000"/>
                </a:stretch>
              </a:blipFill>
            </p:spPr>
            <p:txBody>
              <a:bodyPr/>
              <a:lstStyle/>
              <a:p>
                <a:r>
                  <a:rPr lang="en-US">
                    <a:noFill/>
                  </a:rPr>
                  <a:t> </a:t>
                </a:r>
              </a:p>
            </p:txBody>
          </p:sp>
        </mc:Fallback>
      </mc:AlternateContent>
      <p:sp>
        <p:nvSpPr>
          <p:cNvPr id="12" name="TextBox 11"/>
          <p:cNvSpPr txBox="1"/>
          <p:nvPr/>
        </p:nvSpPr>
        <p:spPr>
          <a:xfrm>
            <a:off x="990600" y="310575"/>
            <a:ext cx="7494359" cy="584775"/>
          </a:xfrm>
          <a:prstGeom prst="rect">
            <a:avLst/>
          </a:prstGeom>
          <a:noFill/>
        </p:spPr>
        <p:txBody>
          <a:bodyPr wrap="none" rtlCol="0">
            <a:spAutoFit/>
          </a:bodyPr>
          <a:lstStyle/>
          <a:p>
            <a:r>
              <a:rPr lang="en-US" sz="3200" b="1" dirty="0" smtClean="0"/>
              <a:t>Amplitude analysis for the elimination</a:t>
            </a:r>
            <a:endParaRPr lang="en-US" dirty="0"/>
          </a:p>
        </p:txBody>
      </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15200" y="4774715"/>
            <a:ext cx="1722352" cy="358824"/>
          </a:xfrm>
          <a:prstGeom prst="rect">
            <a:avLst/>
          </a:prstGeom>
        </p:spPr>
      </p:pic>
      <p:sp>
        <p:nvSpPr>
          <p:cNvPr id="2" name="Slide Number Placeholder 1"/>
          <p:cNvSpPr>
            <a:spLocks noGrp="1"/>
          </p:cNvSpPr>
          <p:nvPr>
            <p:ph type="sldNum" sz="quarter" idx="12"/>
          </p:nvPr>
        </p:nvSpPr>
        <p:spPr>
          <a:xfrm>
            <a:off x="3886200" y="4812507"/>
            <a:ext cx="762000" cy="273844"/>
          </a:xfrm>
        </p:spPr>
        <p:txBody>
          <a:bodyPr/>
          <a:lstStyle/>
          <a:p>
            <a:pPr algn="ctr"/>
            <a:fld id="{8F82E0A0-C266-4798-8C8F-B9F91E9DA37E}" type="slidenum">
              <a:rPr lang="en-US" sz="1400" b="1" smtClean="0">
                <a:solidFill>
                  <a:srgbClr val="FFFFFF"/>
                </a:solidFill>
              </a:rPr>
              <a:pPr algn="ctr"/>
              <a:t>16</a:t>
            </a:fld>
            <a:endParaRPr lang="en-US" sz="1400" b="1" dirty="0">
              <a:solidFill>
                <a:srgbClr val="FFFFFF"/>
              </a:solidFill>
            </a:endParaRPr>
          </a:p>
        </p:txBody>
      </p:sp>
    </p:spTree>
    <p:extLst>
      <p:ext uri="{BB962C8B-B14F-4D97-AF65-F5344CB8AC3E}">
        <p14:creationId xmlns:p14="http://schemas.microsoft.com/office/powerpoint/2010/main" val="86581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08113" y="1504950"/>
            <a:ext cx="2592287" cy="1850746"/>
            <a:chOff x="684333" y="1482860"/>
            <a:chExt cx="2592287" cy="2467662"/>
          </a:xfrm>
        </p:grpSpPr>
        <p:grpSp>
          <p:nvGrpSpPr>
            <p:cNvPr id="5" name="Group 4"/>
            <p:cNvGrpSpPr/>
            <p:nvPr/>
          </p:nvGrpSpPr>
          <p:grpSpPr>
            <a:xfrm>
              <a:off x="684333" y="1482860"/>
              <a:ext cx="2592287" cy="2467662"/>
              <a:chOff x="1039177" y="2761538"/>
              <a:chExt cx="2592287" cy="2467662"/>
            </a:xfrm>
          </p:grpSpPr>
          <p:grpSp>
            <p:nvGrpSpPr>
              <p:cNvPr id="7" name="Group 6"/>
              <p:cNvGrpSpPr/>
              <p:nvPr/>
            </p:nvGrpSpPr>
            <p:grpSpPr>
              <a:xfrm>
                <a:off x="1039177" y="2761538"/>
                <a:ext cx="2592287" cy="2376263"/>
                <a:chOff x="1039177" y="2761538"/>
                <a:chExt cx="2592287" cy="2376263"/>
              </a:xfrm>
            </p:grpSpPr>
            <p:grpSp>
              <p:nvGrpSpPr>
                <p:cNvPr id="10" name="Group 9"/>
                <p:cNvGrpSpPr/>
                <p:nvPr/>
              </p:nvGrpSpPr>
              <p:grpSpPr>
                <a:xfrm>
                  <a:off x="1039177" y="2761538"/>
                  <a:ext cx="2592287" cy="2376263"/>
                  <a:chOff x="6300192" y="908720"/>
                  <a:chExt cx="1507446" cy="1330574"/>
                </a:xfrm>
              </p:grpSpPr>
              <p:cxnSp>
                <p:nvCxnSpPr>
                  <p:cNvPr id="12" name="Straight Connector 11"/>
                  <p:cNvCxnSpPr/>
                  <p:nvPr/>
                </p:nvCxnSpPr>
                <p:spPr>
                  <a:xfrm>
                    <a:off x="6588224" y="2239294"/>
                    <a:ext cx="504056"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876255" y="1650370"/>
                    <a:ext cx="432049"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7130895" y="2054628"/>
                    <a:ext cx="354818"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300192" y="908720"/>
                    <a:ext cx="540060" cy="133057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6840253" y="1650370"/>
                    <a:ext cx="252026" cy="5889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7092280" y="1650370"/>
                    <a:ext cx="216024" cy="4042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7308304" y="908720"/>
                    <a:ext cx="499334" cy="11459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Oval 10"/>
                <p:cNvSpPr/>
                <p:nvPr/>
              </p:nvSpPr>
              <p:spPr>
                <a:xfrm>
                  <a:off x="2312758" y="4014038"/>
                  <a:ext cx="145546" cy="144016"/>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Oval 7"/>
              <p:cNvSpPr/>
              <p:nvPr/>
            </p:nvSpPr>
            <p:spPr>
              <a:xfrm>
                <a:off x="1907704" y="5085184"/>
                <a:ext cx="145546" cy="144016"/>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698262" y="4725144"/>
                <a:ext cx="145546" cy="144016"/>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6" name="TextBox 5"/>
                <p:cNvSpPr txBox="1"/>
                <p:nvPr/>
              </p:nvSpPr>
              <p:spPr>
                <a:xfrm>
                  <a:off x="1763688" y="2092460"/>
                  <a:ext cx="648383" cy="69762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a:rPr>
                            </m:ctrlPr>
                          </m:sSubPr>
                          <m:e>
                            <m:r>
                              <a:rPr lang="en-US" sz="2800" b="0" i="1" smtClean="0">
                                <a:latin typeface="Cambria Math"/>
                              </a:rPr>
                              <m:t>𝑅</m:t>
                            </m:r>
                          </m:e>
                          <m:sub>
                            <m:r>
                              <a:rPr lang="en-US" sz="2800" b="0" i="1" smtClean="0">
                                <a:latin typeface="Cambria Math"/>
                              </a:rPr>
                              <m:t>1</m:t>
                            </m:r>
                          </m:sub>
                        </m:sSub>
                      </m:oMath>
                    </m:oMathPara>
                  </a14:m>
                  <a:endParaRPr lang="en-US" sz="2800" dirty="0"/>
                </a:p>
              </p:txBody>
            </p:sp>
          </mc:Choice>
          <mc:Fallback xmlns="">
            <p:sp>
              <p:nvSpPr>
                <p:cNvPr id="7" name="TextBox 6"/>
                <p:cNvSpPr txBox="1">
                  <a:spLocks noRot="1" noChangeAspect="1" noMove="1" noResize="1" noEditPoints="1" noAdjustHandles="1" noChangeArrowheads="1" noChangeShapeType="1" noTextEdit="1"/>
                </p:cNvSpPr>
                <p:nvPr/>
              </p:nvSpPr>
              <p:spPr>
                <a:xfrm>
                  <a:off x="1763688" y="2092460"/>
                  <a:ext cx="648383" cy="697627"/>
                </a:xfrm>
                <a:prstGeom prst="rect">
                  <a:avLst/>
                </a:prstGeom>
                <a:blipFill rotWithShape="1">
                  <a:blip r:embed="rId7"/>
                  <a:stretch>
                    <a:fillRect/>
                  </a:stretch>
                </a:blipFill>
              </p:spPr>
              <p:txBody>
                <a:bodyPr/>
                <a:lstStyle/>
                <a:p>
                  <a:r>
                    <a:rPr lang="en-US">
                      <a:noFill/>
                    </a:rPr>
                    <a:t> </a:t>
                  </a:r>
                </a:p>
              </p:txBody>
            </p:sp>
          </mc:Fallback>
        </mc:AlternateContent>
      </p:grpSp>
      <p:grpSp>
        <p:nvGrpSpPr>
          <p:cNvPr id="19" name="Group 18"/>
          <p:cNvGrpSpPr/>
          <p:nvPr/>
        </p:nvGrpSpPr>
        <p:grpSpPr>
          <a:xfrm>
            <a:off x="5574818" y="1657350"/>
            <a:ext cx="2676252" cy="1831294"/>
            <a:chOff x="5744537" y="1534739"/>
            <a:chExt cx="2676252" cy="2455175"/>
          </a:xfrm>
        </p:grpSpPr>
        <p:grpSp>
          <p:nvGrpSpPr>
            <p:cNvPr id="20" name="Group 19"/>
            <p:cNvGrpSpPr/>
            <p:nvPr/>
          </p:nvGrpSpPr>
          <p:grpSpPr>
            <a:xfrm>
              <a:off x="5744537" y="1534739"/>
              <a:ext cx="2676252" cy="2455175"/>
              <a:chOff x="5712783" y="2702017"/>
              <a:chExt cx="2676252" cy="2455175"/>
            </a:xfrm>
          </p:grpSpPr>
          <p:grpSp>
            <p:nvGrpSpPr>
              <p:cNvPr id="22" name="Group 21"/>
              <p:cNvGrpSpPr/>
              <p:nvPr/>
            </p:nvGrpSpPr>
            <p:grpSpPr>
              <a:xfrm>
                <a:off x="5712783" y="2702017"/>
                <a:ext cx="2676252" cy="2376265"/>
                <a:chOff x="5410200" y="2811184"/>
                <a:chExt cx="2676252" cy="2376265"/>
              </a:xfrm>
            </p:grpSpPr>
            <p:grpSp>
              <p:nvGrpSpPr>
                <p:cNvPr id="25" name="Group 24"/>
                <p:cNvGrpSpPr/>
                <p:nvPr/>
              </p:nvGrpSpPr>
              <p:grpSpPr>
                <a:xfrm>
                  <a:off x="5410200" y="2811184"/>
                  <a:ext cx="2676252" cy="2376265"/>
                  <a:chOff x="6283664" y="908719"/>
                  <a:chExt cx="1556273" cy="1330575"/>
                </a:xfrm>
              </p:grpSpPr>
              <p:cxnSp>
                <p:nvCxnSpPr>
                  <p:cNvPr id="29" name="Straight Connector 28"/>
                  <p:cNvCxnSpPr/>
                  <p:nvPr/>
                </p:nvCxnSpPr>
                <p:spPr>
                  <a:xfrm>
                    <a:off x="6588224" y="2239294"/>
                    <a:ext cx="504056"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885769" y="1625165"/>
                    <a:ext cx="432049"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7130895" y="2054628"/>
                    <a:ext cx="354818"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283664" y="908719"/>
                    <a:ext cx="540060" cy="133057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6840253" y="1650370"/>
                    <a:ext cx="186847" cy="5889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7219600" y="1669764"/>
                    <a:ext cx="121003" cy="38486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7340603" y="908719"/>
                    <a:ext cx="499334" cy="11459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 name="Oval 25"/>
                <p:cNvSpPr/>
                <p:nvPr/>
              </p:nvSpPr>
              <p:spPr>
                <a:xfrm>
                  <a:off x="6939918" y="4035420"/>
                  <a:ext cx="145546" cy="144016"/>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6800740" y="4031571"/>
                  <a:ext cx="145546" cy="144016"/>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6638280" y="4033775"/>
                  <a:ext cx="145546" cy="144016"/>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p:nvPr/>
            </p:nvSpPr>
            <p:spPr>
              <a:xfrm>
                <a:off x="6588224" y="5013176"/>
                <a:ext cx="145546" cy="144016"/>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450790" y="4653136"/>
                <a:ext cx="145546" cy="144016"/>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21" name="TextBox 20"/>
                <p:cNvSpPr txBox="1"/>
                <p:nvPr/>
              </p:nvSpPr>
              <p:spPr>
                <a:xfrm>
                  <a:off x="6761879" y="2045537"/>
                  <a:ext cx="978473" cy="618944"/>
                </a:xfrm>
                <a:prstGeom prst="rect">
                  <a:avLst/>
                </a:prstGeom>
                <a:noFill/>
              </p:spPr>
              <p:txBody>
                <a:bodyPr wrap="none" rtlCol="0">
                  <a:spAutoFit/>
                </a:bodyPr>
                <a:lstStyle/>
                <a:p>
                  <a:pPr algn="r"/>
                  <a14:m>
                    <m:oMathPara xmlns:m="http://schemas.openxmlformats.org/officeDocument/2006/math">
                      <m:oMathParaPr>
                        <m:jc m:val="centerGroup"/>
                      </m:oMathParaPr>
                      <m:oMath xmlns:m="http://schemas.openxmlformats.org/officeDocument/2006/math">
                        <m:sSup>
                          <m:sSupPr>
                            <m:ctrlPr>
                              <a:rPr lang="en-US" sz="2400" i="1" smtClean="0">
                                <a:latin typeface="Cambria Math"/>
                              </a:rPr>
                            </m:ctrlPr>
                          </m:sSupPr>
                          <m:e>
                            <m:r>
                              <a:rPr lang="en-US" sz="2400" b="0" i="1" smtClean="0">
                                <a:latin typeface="Cambria Math"/>
                              </a:rPr>
                              <m:t>(</m:t>
                            </m:r>
                            <m:sSub>
                              <m:sSubPr>
                                <m:ctrlPr>
                                  <a:rPr lang="en-US" sz="2400" b="0" i="1" smtClean="0">
                                    <a:latin typeface="Cambria Math"/>
                                  </a:rPr>
                                </m:ctrlPr>
                              </m:sSubPr>
                              <m:e>
                                <m:r>
                                  <a:rPr lang="en-US" sz="2400" b="0" i="1" smtClean="0">
                                    <a:latin typeface="Cambria Math"/>
                                  </a:rPr>
                                  <m:t>𝑅</m:t>
                                </m:r>
                              </m:e>
                              <m:sub>
                                <m:r>
                                  <a:rPr lang="en-US" sz="2400" b="0" i="1" smtClean="0">
                                    <a:latin typeface="Cambria Math"/>
                                  </a:rPr>
                                  <m:t>1</m:t>
                                </m:r>
                              </m:sub>
                            </m:sSub>
                            <m:r>
                              <a:rPr lang="en-US" sz="2400" b="0" i="1" smtClean="0">
                                <a:latin typeface="Cambria Math"/>
                              </a:rPr>
                              <m:t>)</m:t>
                            </m:r>
                          </m:e>
                          <m:sup>
                            <m:r>
                              <a:rPr lang="en-US" sz="2400" b="0" i="1" smtClean="0">
                                <a:latin typeface="Cambria Math"/>
                              </a:rPr>
                              <m:t>3</m:t>
                            </m:r>
                          </m:sup>
                        </m:sSup>
                      </m:oMath>
                    </m:oMathPara>
                  </a14:m>
                  <a:endParaRPr lang="en-US" sz="2400" dirty="0"/>
                </a:p>
              </p:txBody>
            </p:sp>
          </mc:Choice>
          <mc:Fallback xmlns="">
            <p:sp>
              <p:nvSpPr>
                <p:cNvPr id="21" name="TextBox 20"/>
                <p:cNvSpPr txBox="1">
                  <a:spLocks noRot="1" noChangeAspect="1" noMove="1" noResize="1" noEditPoints="1" noAdjustHandles="1" noChangeArrowheads="1" noChangeShapeType="1" noTextEdit="1"/>
                </p:cNvSpPr>
                <p:nvPr/>
              </p:nvSpPr>
              <p:spPr>
                <a:xfrm>
                  <a:off x="6761879" y="2045537"/>
                  <a:ext cx="978473" cy="618944"/>
                </a:xfrm>
                <a:prstGeom prst="rect">
                  <a:avLst/>
                </a:prstGeom>
                <a:blipFill rotWithShape="1">
                  <a:blip r:embed="rId8"/>
                  <a:stretch>
                    <a:fillRect l="-1242" b="-17105"/>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36" name="Rectangle 35"/>
              <p:cNvSpPr/>
              <p:nvPr/>
            </p:nvSpPr>
            <p:spPr>
              <a:xfrm>
                <a:off x="1401809" y="3867150"/>
                <a:ext cx="96039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1" i="1">
                              <a:latin typeface="Cambria Math"/>
                            </a:rPr>
                          </m:ctrlPr>
                        </m:sSubPr>
                        <m:e>
                          <m:r>
                            <a:rPr lang="en-US" b="1" i="1">
                              <a:latin typeface="Cambria Math"/>
                            </a:rPr>
                            <m:t>𝑻</m:t>
                          </m:r>
                        </m:e>
                        <m:sub>
                          <m:r>
                            <a:rPr lang="en-US" b="1" i="1">
                              <a:latin typeface="Cambria Math"/>
                            </a:rPr>
                            <m:t>𝟎𝟏</m:t>
                          </m:r>
                        </m:sub>
                      </m:sSub>
                      <m:sSub>
                        <m:sSubPr>
                          <m:ctrlPr>
                            <a:rPr lang="en-US" b="1" i="1">
                              <a:latin typeface="Cambria Math"/>
                            </a:rPr>
                          </m:ctrlPr>
                        </m:sSubPr>
                        <m:e>
                          <m:r>
                            <a:rPr lang="en-US" b="1" i="1">
                              <a:latin typeface="Cambria Math"/>
                            </a:rPr>
                            <m:t>𝑻</m:t>
                          </m:r>
                        </m:e>
                        <m:sub>
                          <m:r>
                            <a:rPr lang="en-US" b="1" i="1">
                              <a:latin typeface="Cambria Math"/>
                            </a:rPr>
                            <m:t>𝟏𝟎</m:t>
                          </m:r>
                        </m:sub>
                      </m:sSub>
                    </m:oMath>
                  </m:oMathPara>
                </a14:m>
                <a:endParaRPr lang="en-US" dirty="0"/>
              </a:p>
            </p:txBody>
          </p:sp>
        </mc:Choice>
        <mc:Fallback xmlns="">
          <p:sp>
            <p:nvSpPr>
              <p:cNvPr id="36" name="Rectangle 35"/>
              <p:cNvSpPr>
                <a:spLocks noRot="1" noChangeAspect="1" noMove="1" noResize="1" noEditPoints="1" noAdjustHandles="1" noChangeArrowheads="1" noChangeShapeType="1" noTextEdit="1"/>
              </p:cNvSpPr>
              <p:nvPr/>
            </p:nvSpPr>
            <p:spPr>
              <a:xfrm>
                <a:off x="1401809" y="3867150"/>
                <a:ext cx="960391" cy="369332"/>
              </a:xfrm>
              <a:prstGeom prst="rect">
                <a:avLst/>
              </a:prstGeom>
              <a:blipFill rotWithShape="1">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Rectangle 36"/>
              <p:cNvSpPr/>
              <p:nvPr/>
            </p:nvSpPr>
            <p:spPr>
              <a:xfrm>
                <a:off x="6523032" y="3860993"/>
                <a:ext cx="1231234" cy="38715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1" i="1">
                              <a:latin typeface="Cambria Math"/>
                            </a:rPr>
                          </m:ctrlPr>
                        </m:sSubPr>
                        <m:e>
                          <m:r>
                            <a:rPr lang="en-US" b="1" i="1">
                              <a:latin typeface="Cambria Math"/>
                            </a:rPr>
                            <m:t>𝑻</m:t>
                          </m:r>
                        </m:e>
                        <m:sub>
                          <m:r>
                            <a:rPr lang="en-US" b="1" i="1">
                              <a:latin typeface="Cambria Math"/>
                            </a:rPr>
                            <m:t>𝟎𝟏</m:t>
                          </m:r>
                        </m:sub>
                      </m:sSub>
                      <m:sSub>
                        <m:sSubPr>
                          <m:ctrlPr>
                            <a:rPr lang="en-US" b="1" i="1">
                              <a:latin typeface="Cambria Math"/>
                            </a:rPr>
                          </m:ctrlPr>
                        </m:sSubPr>
                        <m:e>
                          <m:r>
                            <a:rPr lang="en-US" b="1" i="1">
                              <a:latin typeface="Cambria Math"/>
                            </a:rPr>
                            <m:t>𝑻</m:t>
                          </m:r>
                        </m:e>
                        <m:sub>
                          <m:r>
                            <a:rPr lang="en-US" b="1" i="1">
                              <a:latin typeface="Cambria Math"/>
                            </a:rPr>
                            <m:t>𝟏𝟎</m:t>
                          </m:r>
                        </m:sub>
                      </m:sSub>
                      <m:sSubSup>
                        <m:sSubSupPr>
                          <m:ctrlPr>
                            <a:rPr lang="en-US" b="1" i="1" smtClean="0">
                              <a:solidFill>
                                <a:srgbClr val="FFFF00"/>
                              </a:solidFill>
                              <a:latin typeface="Cambria Math"/>
                            </a:rPr>
                          </m:ctrlPr>
                        </m:sSubSupPr>
                        <m:e>
                          <m:r>
                            <a:rPr lang="en-US" b="1" i="1">
                              <a:solidFill>
                                <a:srgbClr val="FFFF00"/>
                              </a:solidFill>
                              <a:latin typeface="Cambria Math"/>
                            </a:rPr>
                            <m:t>𝑹</m:t>
                          </m:r>
                        </m:e>
                        <m:sub>
                          <m:r>
                            <a:rPr lang="en-US" b="1" i="1">
                              <a:solidFill>
                                <a:srgbClr val="FFFF00"/>
                              </a:solidFill>
                              <a:latin typeface="Cambria Math"/>
                            </a:rPr>
                            <m:t>𝟏</m:t>
                          </m:r>
                        </m:sub>
                        <m:sup>
                          <m:r>
                            <a:rPr lang="en-US" b="1" i="1">
                              <a:solidFill>
                                <a:srgbClr val="FFFF00"/>
                              </a:solidFill>
                              <a:latin typeface="Cambria Math"/>
                            </a:rPr>
                            <m:t>𝟐</m:t>
                          </m:r>
                        </m:sup>
                      </m:sSubSup>
                    </m:oMath>
                  </m:oMathPara>
                </a14:m>
                <a:endParaRPr lang="en-US" dirty="0"/>
              </a:p>
            </p:txBody>
          </p:sp>
        </mc:Choice>
        <mc:Fallback xmlns="">
          <p:sp>
            <p:nvSpPr>
              <p:cNvPr id="37" name="Rectangle 36"/>
              <p:cNvSpPr>
                <a:spLocks noRot="1" noChangeAspect="1" noMove="1" noResize="1" noEditPoints="1" noAdjustHandles="1" noChangeArrowheads="1" noChangeShapeType="1" noTextEdit="1"/>
              </p:cNvSpPr>
              <p:nvPr/>
            </p:nvSpPr>
            <p:spPr>
              <a:xfrm>
                <a:off x="6523032" y="3860993"/>
                <a:ext cx="1231234" cy="387157"/>
              </a:xfrm>
              <a:prstGeom prst="rect">
                <a:avLst/>
              </a:prstGeom>
              <a:blipFill rotWithShape="1">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1219200" y="3409950"/>
                <a:ext cx="60253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2400" i="1" smtClean="0">
                              <a:latin typeface="Cambria Math"/>
                            </a:rPr>
                          </m:ctrlPr>
                        </m:sSubSupPr>
                        <m:e>
                          <m:r>
                            <a:rPr lang="en-US" sz="2400" b="0" i="1" smtClean="0">
                              <a:latin typeface="Cambria Math"/>
                            </a:rPr>
                            <m:t>𝑅</m:t>
                          </m:r>
                        </m:e>
                        <m:sub>
                          <m:r>
                            <a:rPr lang="en-US" sz="2400" b="0" i="1" smtClean="0">
                              <a:latin typeface="Cambria Math"/>
                            </a:rPr>
                            <m:t>3</m:t>
                          </m:r>
                        </m:sub>
                        <m:sup>
                          <m:r>
                            <a:rPr lang="en-US" sz="2400" b="0" i="1" smtClean="0">
                              <a:latin typeface="Cambria Math"/>
                            </a:rPr>
                            <m:t>′</m:t>
                          </m:r>
                        </m:sup>
                      </m:sSubSup>
                    </m:oMath>
                  </m:oMathPara>
                </a14:m>
                <a:endParaRPr lang="en-US" sz="2400" dirty="0"/>
              </a:p>
            </p:txBody>
          </p:sp>
        </mc:Choice>
        <mc:Fallback xmlns="">
          <p:sp>
            <p:nvSpPr>
              <p:cNvPr id="38" name="TextBox 37"/>
              <p:cNvSpPr txBox="1">
                <a:spLocks noRot="1" noChangeAspect="1" noMove="1" noResize="1" noEditPoints="1" noAdjustHandles="1" noChangeArrowheads="1" noChangeShapeType="1" noTextEdit="1"/>
              </p:cNvSpPr>
              <p:nvPr/>
            </p:nvSpPr>
            <p:spPr>
              <a:xfrm>
                <a:off x="1219200" y="3409950"/>
                <a:ext cx="602537" cy="461665"/>
              </a:xfrm>
              <a:prstGeom prst="rect">
                <a:avLst/>
              </a:prstGeom>
              <a:blipFill rotWithShape="1">
                <a:blip r:embed="rId15"/>
                <a:stretch>
                  <a:fillRect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2064464" y="3028950"/>
                <a:ext cx="60253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2400" i="1" smtClean="0">
                              <a:latin typeface="Cambria Math"/>
                            </a:rPr>
                          </m:ctrlPr>
                        </m:sSubSupPr>
                        <m:e>
                          <m:r>
                            <a:rPr lang="en-US" sz="2400" b="0" i="1" smtClean="0">
                              <a:latin typeface="Cambria Math"/>
                            </a:rPr>
                            <m:t>𝑅</m:t>
                          </m:r>
                        </m:e>
                        <m:sub>
                          <m:r>
                            <a:rPr lang="en-US" sz="2400" b="0" i="1" smtClean="0">
                              <a:latin typeface="Cambria Math"/>
                            </a:rPr>
                            <m:t>2</m:t>
                          </m:r>
                        </m:sub>
                        <m:sup>
                          <m:r>
                            <a:rPr lang="en-US" sz="2400" b="0" i="1" smtClean="0">
                              <a:latin typeface="Cambria Math"/>
                            </a:rPr>
                            <m:t>′</m:t>
                          </m:r>
                        </m:sup>
                      </m:sSubSup>
                    </m:oMath>
                  </m:oMathPara>
                </a14:m>
                <a:endParaRPr lang="en-US" sz="2400" dirty="0"/>
              </a:p>
            </p:txBody>
          </p:sp>
        </mc:Choice>
        <mc:Fallback xmlns="">
          <p:sp>
            <p:nvSpPr>
              <p:cNvPr id="39" name="TextBox 38"/>
              <p:cNvSpPr txBox="1">
                <a:spLocks noRot="1" noChangeAspect="1" noMove="1" noResize="1" noEditPoints="1" noAdjustHandles="1" noChangeArrowheads="1" noChangeShapeType="1" noTextEdit="1"/>
              </p:cNvSpPr>
              <p:nvPr/>
            </p:nvSpPr>
            <p:spPr>
              <a:xfrm>
                <a:off x="2064464" y="3028950"/>
                <a:ext cx="602536" cy="461665"/>
              </a:xfrm>
              <a:prstGeom prst="rect">
                <a:avLst/>
              </a:prstGeom>
              <a:blipFill rotWithShape="1">
                <a:blip r:embed="rId16"/>
                <a:stretch>
                  <a:fillRect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6308962" y="3409950"/>
                <a:ext cx="60253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2400" i="1" smtClean="0">
                              <a:latin typeface="Cambria Math"/>
                            </a:rPr>
                          </m:ctrlPr>
                        </m:sSubSupPr>
                        <m:e>
                          <m:r>
                            <a:rPr lang="en-US" sz="2400" b="0" i="1" smtClean="0">
                              <a:latin typeface="Cambria Math"/>
                            </a:rPr>
                            <m:t>𝑅</m:t>
                          </m:r>
                        </m:e>
                        <m:sub>
                          <m:r>
                            <a:rPr lang="en-US" sz="2400" b="0" i="1" smtClean="0">
                              <a:latin typeface="Cambria Math"/>
                            </a:rPr>
                            <m:t>3</m:t>
                          </m:r>
                        </m:sub>
                        <m:sup>
                          <m:r>
                            <a:rPr lang="en-US" sz="2400" b="0" i="1" smtClean="0">
                              <a:latin typeface="Cambria Math"/>
                            </a:rPr>
                            <m:t>′</m:t>
                          </m:r>
                        </m:sup>
                      </m:sSubSup>
                    </m:oMath>
                  </m:oMathPara>
                </a14:m>
                <a:endParaRPr lang="en-US" sz="2400" dirty="0"/>
              </a:p>
            </p:txBody>
          </p:sp>
        </mc:Choice>
        <mc:Fallback xmlns="">
          <p:sp>
            <p:nvSpPr>
              <p:cNvPr id="40" name="TextBox 39"/>
              <p:cNvSpPr txBox="1">
                <a:spLocks noRot="1" noChangeAspect="1" noMove="1" noResize="1" noEditPoints="1" noAdjustHandles="1" noChangeArrowheads="1" noChangeShapeType="1" noTextEdit="1"/>
              </p:cNvSpPr>
              <p:nvPr/>
            </p:nvSpPr>
            <p:spPr>
              <a:xfrm>
                <a:off x="6308962" y="3409950"/>
                <a:ext cx="602537" cy="461665"/>
              </a:xfrm>
              <a:prstGeom prst="rect">
                <a:avLst/>
              </a:prstGeom>
              <a:blipFill rotWithShape="1">
                <a:blip r:embed="rId17"/>
                <a:stretch>
                  <a:fillRect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7086600" y="3176885"/>
                <a:ext cx="60253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2400" i="1" smtClean="0">
                              <a:latin typeface="Cambria Math"/>
                            </a:rPr>
                          </m:ctrlPr>
                        </m:sSubSupPr>
                        <m:e>
                          <m:r>
                            <a:rPr lang="en-US" sz="2400" b="0" i="1" smtClean="0">
                              <a:latin typeface="Cambria Math"/>
                            </a:rPr>
                            <m:t>𝑅</m:t>
                          </m:r>
                        </m:e>
                        <m:sub>
                          <m:r>
                            <a:rPr lang="en-US" sz="2400" b="0" i="1" smtClean="0">
                              <a:latin typeface="Cambria Math"/>
                            </a:rPr>
                            <m:t>2</m:t>
                          </m:r>
                        </m:sub>
                        <m:sup>
                          <m:r>
                            <a:rPr lang="en-US" sz="2400" b="0" i="1" smtClean="0">
                              <a:latin typeface="Cambria Math"/>
                            </a:rPr>
                            <m:t>′</m:t>
                          </m:r>
                        </m:sup>
                      </m:sSubSup>
                    </m:oMath>
                  </m:oMathPara>
                </a14:m>
                <a:endParaRPr lang="en-US" sz="2400" dirty="0"/>
              </a:p>
            </p:txBody>
          </p:sp>
        </mc:Choice>
        <mc:Fallback xmlns="">
          <p:sp>
            <p:nvSpPr>
              <p:cNvPr id="41" name="TextBox 40"/>
              <p:cNvSpPr txBox="1">
                <a:spLocks noRot="1" noChangeAspect="1" noMove="1" noResize="1" noEditPoints="1" noAdjustHandles="1" noChangeArrowheads="1" noChangeShapeType="1" noTextEdit="1"/>
              </p:cNvSpPr>
              <p:nvPr/>
            </p:nvSpPr>
            <p:spPr>
              <a:xfrm>
                <a:off x="7086600" y="3176885"/>
                <a:ext cx="602536" cy="461665"/>
              </a:xfrm>
              <a:prstGeom prst="rect">
                <a:avLst/>
              </a:prstGeom>
              <a:blipFill rotWithShape="1">
                <a:blip r:embed="rId18"/>
                <a:stretch>
                  <a:fillRect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228600" y="133350"/>
                <a:ext cx="8821646" cy="1601464"/>
              </a:xfrm>
              <a:prstGeom prst="rect">
                <a:avLst/>
              </a:prstGeom>
              <a:noFill/>
            </p:spPr>
            <p:txBody>
              <a:bodyPr wrap="none" rtlCol="0">
                <a:spAutoFit/>
              </a:bodyPr>
              <a:lstStyle/>
              <a:p>
                <a:r>
                  <a:rPr lang="en-US" sz="3200" b="1" dirty="0" smtClean="0"/>
                  <a:t>Localization within the ISS of the attenuation </a:t>
                </a:r>
              </a:p>
              <a:p>
                <a:r>
                  <a:rPr lang="en-US" sz="3200" b="1" dirty="0">
                    <a:solidFill>
                      <a:schemeClr val="tx1"/>
                    </a:solidFill>
                  </a:rPr>
                  <a:t> </a:t>
                </a:r>
                <a:r>
                  <a:rPr lang="en-US" sz="3200" b="1" dirty="0" smtClean="0">
                    <a:solidFill>
                      <a:schemeClr val="tx1"/>
                    </a:solidFill>
                  </a:rPr>
                  <a:t>                              </a:t>
                </a:r>
                <a14:m>
                  <m:oMath xmlns:m="http://schemas.openxmlformats.org/officeDocument/2006/math">
                    <m:r>
                      <a:rPr lang="en-US" sz="3200" b="1" i="0" smtClean="0">
                        <a:latin typeface="Cambria Math"/>
                      </a:rPr>
                      <m:t> </m:t>
                    </m:r>
                    <m:sSub>
                      <m:sSubPr>
                        <m:ctrlPr>
                          <a:rPr lang="en-US" sz="3200" b="1" i="1">
                            <a:latin typeface="Cambria Math"/>
                          </a:rPr>
                        </m:ctrlPr>
                      </m:sSubPr>
                      <m:e>
                        <m:r>
                          <a:rPr lang="en-US" sz="3200" b="1" i="1">
                            <a:latin typeface="Cambria Math"/>
                          </a:rPr>
                          <m:t>𝑻</m:t>
                        </m:r>
                      </m:e>
                      <m:sub>
                        <m:r>
                          <a:rPr lang="en-US" sz="3200" b="1" i="1">
                            <a:latin typeface="Cambria Math"/>
                          </a:rPr>
                          <m:t>𝟎𝟏</m:t>
                        </m:r>
                      </m:sub>
                    </m:sSub>
                    <m:sSub>
                      <m:sSubPr>
                        <m:ctrlPr>
                          <a:rPr lang="en-US" sz="3200" b="1" i="1">
                            <a:latin typeface="Cambria Math"/>
                          </a:rPr>
                        </m:ctrlPr>
                      </m:sSubPr>
                      <m:e>
                        <m:r>
                          <a:rPr lang="en-US" sz="3200" b="1" i="1">
                            <a:latin typeface="Cambria Math"/>
                          </a:rPr>
                          <m:t>𝑻</m:t>
                        </m:r>
                      </m:e>
                      <m:sub>
                        <m:r>
                          <a:rPr lang="en-US" sz="3200" b="1" i="1">
                            <a:latin typeface="Cambria Math"/>
                          </a:rPr>
                          <m:t>𝟏𝟎</m:t>
                        </m:r>
                      </m:sub>
                    </m:sSub>
                    <m:sSubSup>
                      <m:sSubSupPr>
                        <m:ctrlPr>
                          <a:rPr lang="en-US" sz="3200" b="1" i="1" smtClean="0">
                            <a:solidFill>
                              <a:srgbClr val="FFFF00"/>
                            </a:solidFill>
                            <a:latin typeface="Cambria Math"/>
                          </a:rPr>
                        </m:ctrlPr>
                      </m:sSubSupPr>
                      <m:e>
                        <m:r>
                          <a:rPr lang="en-US" sz="3200" b="1" i="1">
                            <a:solidFill>
                              <a:srgbClr val="FFFF00"/>
                            </a:solidFill>
                            <a:latin typeface="Cambria Math"/>
                          </a:rPr>
                          <m:t>𝑹</m:t>
                        </m:r>
                      </m:e>
                      <m:sub>
                        <m:r>
                          <a:rPr lang="en-US" sz="3200" b="1" i="1">
                            <a:solidFill>
                              <a:srgbClr val="FFFF00"/>
                            </a:solidFill>
                            <a:latin typeface="Cambria Math"/>
                          </a:rPr>
                          <m:t>𝟏</m:t>
                        </m:r>
                      </m:sub>
                      <m:sup>
                        <m:r>
                          <a:rPr lang="en-US" sz="3200" b="1" i="1">
                            <a:solidFill>
                              <a:srgbClr val="FFFF00"/>
                            </a:solidFill>
                            <a:latin typeface="Cambria Math"/>
                          </a:rPr>
                          <m:t>𝟐</m:t>
                        </m:r>
                      </m:sup>
                    </m:sSubSup>
                  </m:oMath>
                </a14:m>
                <a:r>
                  <a:rPr lang="en-US" sz="3200" b="1" dirty="0"/>
                  <a:t> </a:t>
                </a:r>
              </a:p>
              <a:p>
                <a:endParaRPr lang="en-US" sz="3200" b="1" dirty="0"/>
              </a:p>
            </p:txBody>
          </p:sp>
        </mc:Choice>
        <mc:Fallback xmlns="">
          <p:sp>
            <p:nvSpPr>
              <p:cNvPr id="42" name="TextBox 41"/>
              <p:cNvSpPr txBox="1">
                <a:spLocks noRot="1" noChangeAspect="1" noMove="1" noResize="1" noEditPoints="1" noAdjustHandles="1" noChangeArrowheads="1" noChangeShapeType="1" noTextEdit="1"/>
              </p:cNvSpPr>
              <p:nvPr/>
            </p:nvSpPr>
            <p:spPr>
              <a:xfrm>
                <a:off x="228600" y="133350"/>
                <a:ext cx="8821646" cy="1601464"/>
              </a:xfrm>
              <a:prstGeom prst="rect">
                <a:avLst/>
              </a:prstGeom>
              <a:blipFill rotWithShape="1">
                <a:blip r:embed="rId19"/>
                <a:stretch>
                  <a:fillRect l="-1797" t="-4943" r="-760"/>
                </a:stretch>
              </a:blipFill>
            </p:spPr>
            <p:txBody>
              <a:bodyPr/>
              <a:lstStyle/>
              <a:p>
                <a:r>
                  <a:rPr lang="en-US">
                    <a:noFill/>
                  </a:rPr>
                  <a:t> </a:t>
                </a:r>
              </a:p>
            </p:txBody>
          </p:sp>
        </mc:Fallback>
      </mc:AlternateContent>
      <p:sp>
        <p:nvSpPr>
          <p:cNvPr id="43" name="TextBox 42"/>
          <p:cNvSpPr txBox="1"/>
          <p:nvPr/>
        </p:nvSpPr>
        <p:spPr>
          <a:xfrm>
            <a:off x="6042342" y="4400550"/>
            <a:ext cx="2137124" cy="646331"/>
          </a:xfrm>
          <a:prstGeom prst="rect">
            <a:avLst/>
          </a:prstGeom>
          <a:noFill/>
        </p:spPr>
        <p:txBody>
          <a:bodyPr wrap="none" rtlCol="0">
            <a:spAutoFit/>
          </a:bodyPr>
          <a:lstStyle/>
          <a:p>
            <a:r>
              <a:rPr lang="en-US" dirty="0" smtClean="0"/>
              <a:t>The key point is to </a:t>
            </a:r>
          </a:p>
          <a:p>
            <a:r>
              <a:rPr lang="en-US" dirty="0" smtClean="0"/>
              <a:t>isolate interactions</a:t>
            </a:r>
            <a:endParaRPr lang="en-US" dirty="0"/>
          </a:p>
        </p:txBody>
      </p:sp>
      <p:sp>
        <p:nvSpPr>
          <p:cNvPr id="2" name="Slide Number Placeholder 1"/>
          <p:cNvSpPr>
            <a:spLocks noGrp="1"/>
          </p:cNvSpPr>
          <p:nvPr>
            <p:ph type="sldNum" sz="quarter" idx="12"/>
          </p:nvPr>
        </p:nvSpPr>
        <p:spPr>
          <a:xfrm>
            <a:off x="4114800" y="4812507"/>
            <a:ext cx="762000" cy="273844"/>
          </a:xfrm>
        </p:spPr>
        <p:txBody>
          <a:bodyPr/>
          <a:lstStyle/>
          <a:p>
            <a:pPr algn="ctr"/>
            <a:fld id="{8F82E0A0-C266-4798-8C8F-B9F91E9DA37E}" type="slidenum">
              <a:rPr lang="en-US" sz="1400" b="1" smtClean="0">
                <a:solidFill>
                  <a:srgbClr val="FFFFFF"/>
                </a:solidFill>
              </a:rPr>
              <a:pPr algn="ctr"/>
              <a:t>17</a:t>
            </a:fld>
            <a:endParaRPr lang="en-US" sz="1400" b="1" dirty="0">
              <a:solidFill>
                <a:srgbClr val="FFFFFF"/>
              </a:solidFill>
            </a:endParaRPr>
          </a:p>
        </p:txBody>
      </p:sp>
      <p:sp>
        <p:nvSpPr>
          <p:cNvPr id="3" name="TextBox 2"/>
          <p:cNvSpPr txBox="1"/>
          <p:nvPr/>
        </p:nvSpPr>
        <p:spPr>
          <a:xfrm>
            <a:off x="990600" y="4440019"/>
            <a:ext cx="1718740" cy="646331"/>
          </a:xfrm>
          <a:prstGeom prst="rect">
            <a:avLst/>
          </a:prstGeom>
          <a:noFill/>
        </p:spPr>
        <p:txBody>
          <a:bodyPr wrap="none" rtlCol="0">
            <a:spAutoFit/>
          </a:bodyPr>
          <a:lstStyle/>
          <a:p>
            <a:r>
              <a:rPr lang="en-US" dirty="0" smtClean="0"/>
              <a:t>Leading-order </a:t>
            </a:r>
          </a:p>
          <a:p>
            <a:r>
              <a:rPr lang="en-US" dirty="0" smtClean="0"/>
              <a:t>    attenuator</a:t>
            </a:r>
            <a:endParaRPr lang="en-US" dirty="0"/>
          </a:p>
        </p:txBody>
      </p:sp>
      <p:cxnSp>
        <p:nvCxnSpPr>
          <p:cNvPr id="45" name="Straight Connector 44"/>
          <p:cNvCxnSpPr/>
          <p:nvPr/>
        </p:nvCxnSpPr>
        <p:spPr>
          <a:xfrm flipH="1">
            <a:off x="6629400" y="2495550"/>
            <a:ext cx="762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6629400" y="2724150"/>
            <a:ext cx="762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397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500"/>
                                        <p:tgtEl>
                                          <p:spTgt spid="45"/>
                                        </p:tgtEl>
                                      </p:cBhvr>
                                    </p:animEffect>
                                  </p:childTnLst>
                                </p:cTn>
                              </p:par>
                              <p:par>
                                <p:cTn id="13" presetID="10" presetClass="entr" presetSubtype="0" fill="hold" nodeType="with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fade">
                                      <p:cBhvr>
                                        <p:cTn id="15"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76200" y="1123950"/>
                <a:ext cx="8763000" cy="3477619"/>
              </a:xfrm>
              <a:prstGeom prst="rect">
                <a:avLst/>
              </a:prstGeom>
              <a:ln>
                <a:solidFill>
                  <a:schemeClr val="bg1"/>
                </a:solidFill>
              </a:ln>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200" i="1" smtClean="0">
                              <a:latin typeface="Cambria Math"/>
                              <a:ea typeface="Cambria Math"/>
                            </a:rPr>
                          </m:ctrlPr>
                        </m:sSubPr>
                        <m:e>
                          <m:eqArr>
                            <m:eqArrPr>
                              <m:ctrlPr>
                                <a:rPr lang="en-US" sz="2200" i="1">
                                  <a:latin typeface="Cambria Math"/>
                                  <a:ea typeface="Cambria Math"/>
                                </a:rPr>
                              </m:ctrlPr>
                            </m:eqArrPr>
                            <m:e>
                              <m:nary>
                                <m:naryPr>
                                  <m:limLoc m:val="undOvr"/>
                                  <m:ctrlPr>
                                    <a:rPr lang="en-US" sz="2200" i="1">
                                      <a:latin typeface="Cambria Math"/>
                                      <a:ea typeface="Cambria Math"/>
                                    </a:rPr>
                                  </m:ctrlPr>
                                </m:naryPr>
                                <m:sub>
                                  <m:r>
                                    <m:rPr>
                                      <m:brk m:alnAt="24"/>
                                    </m:rPr>
                                    <a:rPr lang="en-US" sz="2200" i="1">
                                      <a:latin typeface="Cambria Math"/>
                                      <a:ea typeface="Cambria Math"/>
                                    </a:rPr>
                                    <m:t>−</m:t>
                                  </m:r>
                                  <m:r>
                                    <a:rPr lang="en-US" sz="2200" i="1">
                                      <a:latin typeface="Cambria Math"/>
                                      <a:ea typeface="Cambria Math"/>
                                    </a:rPr>
                                    <m:t>∞</m:t>
                                  </m:r>
                                </m:sub>
                                <m:sup>
                                  <m:r>
                                    <a:rPr lang="en-US" sz="2200" i="1">
                                      <a:latin typeface="Cambria Math"/>
                                      <a:ea typeface="Cambria Math"/>
                                    </a:rPr>
                                    <m:t>+∞</m:t>
                                  </m:r>
                                </m:sup>
                                <m:e>
                                  <m:r>
                                    <a:rPr lang="en-US" sz="2200" i="1">
                                      <a:latin typeface="Cambria Math"/>
                                      <a:ea typeface="Cambria Math"/>
                                    </a:rPr>
                                    <m:t>𝑑𝑧</m:t>
                                  </m:r>
                                  <m:r>
                                    <a:rPr lang="en-US" sz="2200" i="1">
                                      <a:latin typeface="Cambria Math"/>
                                      <a:ea typeface="Cambria Math"/>
                                    </a:rPr>
                                    <m:t> </m:t>
                                  </m:r>
                                  <m:sSup>
                                    <m:sSupPr>
                                      <m:ctrlPr>
                                        <a:rPr lang="en-US" sz="2200" i="1">
                                          <a:latin typeface="Cambria Math"/>
                                          <a:ea typeface="Cambria Math"/>
                                        </a:rPr>
                                      </m:ctrlPr>
                                    </m:sSupPr>
                                    <m:e>
                                      <m:r>
                                        <a:rPr lang="en-US" sz="2200" i="1">
                                          <a:latin typeface="Cambria Math"/>
                                          <a:ea typeface="Cambria Math"/>
                                        </a:rPr>
                                        <m:t>𝑒</m:t>
                                      </m:r>
                                    </m:e>
                                    <m:sup>
                                      <m:r>
                                        <a:rPr lang="en-US" sz="2200" i="1">
                                          <a:latin typeface="Cambria Math"/>
                                          <a:ea typeface="Cambria Math"/>
                                        </a:rPr>
                                        <m:t>𝑖𝑘𝑧</m:t>
                                      </m:r>
                                    </m:sup>
                                  </m:sSup>
                                  <m:sSub>
                                    <m:sSubPr>
                                      <m:ctrlPr>
                                        <a:rPr lang="en-US" sz="2200" i="1">
                                          <a:latin typeface="Cambria Math"/>
                                          <a:ea typeface="Cambria Math"/>
                                        </a:rPr>
                                      </m:ctrlPr>
                                    </m:sSubPr>
                                    <m:e>
                                      <m:r>
                                        <a:rPr lang="en-US" sz="2200" i="1">
                                          <a:latin typeface="Cambria Math"/>
                                          <a:ea typeface="Cambria Math"/>
                                        </a:rPr>
                                        <m:t>𝑏</m:t>
                                      </m:r>
                                    </m:e>
                                    <m:sub>
                                      <m:r>
                                        <a:rPr lang="en-US" sz="2200" i="1">
                                          <a:latin typeface="Cambria Math"/>
                                          <a:ea typeface="Cambria Math"/>
                                        </a:rPr>
                                        <m:t>1</m:t>
                                      </m:r>
                                    </m:sub>
                                  </m:sSub>
                                  <m:r>
                                    <a:rPr lang="en-US" sz="2200" i="1">
                                      <a:latin typeface="Cambria Math"/>
                                      <a:ea typeface="Cambria Math"/>
                                    </a:rPr>
                                    <m:t>(</m:t>
                                  </m:r>
                                  <m:r>
                                    <a:rPr lang="en-US" sz="2200" i="1">
                                      <a:latin typeface="Cambria Math"/>
                                      <a:ea typeface="Cambria Math"/>
                                    </a:rPr>
                                    <m:t>𝑧</m:t>
                                  </m:r>
                                  <m:r>
                                    <a:rPr lang="en-US" sz="2200" i="1">
                                      <a:latin typeface="Cambria Math"/>
                                      <a:ea typeface="Cambria Math"/>
                                    </a:rPr>
                                    <m:t>)</m:t>
                                  </m:r>
                                </m:e>
                              </m:nary>
                              <m:nary>
                                <m:naryPr>
                                  <m:limLoc m:val="undOvr"/>
                                  <m:ctrlPr>
                                    <a:rPr lang="en-US" sz="2200" i="1" smtClean="0">
                                      <a:latin typeface="Cambria Math"/>
                                      <a:ea typeface="Cambria Math"/>
                                    </a:rPr>
                                  </m:ctrlPr>
                                </m:naryPr>
                                <m:sub>
                                  <m:r>
                                    <m:rPr>
                                      <m:brk m:alnAt="24"/>
                                    </m:rPr>
                                    <a:rPr lang="en-US" sz="2200" b="0" i="1" smtClean="0">
                                      <a:latin typeface="Cambria Math"/>
                                      <a:ea typeface="Cambria Math"/>
                                    </a:rPr>
                                    <m:t>−</m:t>
                                  </m:r>
                                  <m:r>
                                    <a:rPr lang="en-US" sz="2200" b="0" i="1" smtClean="0">
                                      <a:latin typeface="Cambria Math"/>
                                      <a:ea typeface="Cambria Math"/>
                                    </a:rPr>
                                    <m:t>∞</m:t>
                                  </m:r>
                                </m:sub>
                                <m:sup>
                                  <m:r>
                                    <a:rPr lang="en-US" sz="2200" b="0" i="1" smtClean="0">
                                      <a:latin typeface="Cambria Math"/>
                                      <a:ea typeface="Cambria Math"/>
                                    </a:rPr>
                                    <m:t>𝑧</m:t>
                                  </m:r>
                                  <m:r>
                                    <a:rPr lang="en-US" sz="2200" b="0" i="1" smtClean="0">
                                      <a:latin typeface="Cambria Math"/>
                                      <a:ea typeface="Cambria Math"/>
                                    </a:rPr>
                                    <m:t>−</m:t>
                                  </m:r>
                                  <m:r>
                                    <a:rPr lang="en-US" sz="2200" b="0" i="1" smtClean="0">
                                      <a:latin typeface="Cambria Math"/>
                                      <a:ea typeface="Cambria Math"/>
                                    </a:rPr>
                                    <m:t>𝜖</m:t>
                                  </m:r>
                                </m:sup>
                                <m:e>
                                  <m:r>
                                    <a:rPr lang="en-US" sz="2200" b="0" i="1" smtClean="0">
                                      <a:latin typeface="Cambria Math"/>
                                      <a:ea typeface="Cambria Math"/>
                                    </a:rPr>
                                    <m:t>𝑑</m:t>
                                  </m:r>
                                  <m:sSup>
                                    <m:sSupPr>
                                      <m:ctrlPr>
                                        <a:rPr lang="en-US" sz="2200" b="0" i="1" smtClean="0">
                                          <a:latin typeface="Cambria Math"/>
                                          <a:ea typeface="Cambria Math"/>
                                        </a:rPr>
                                      </m:ctrlPr>
                                    </m:sSupPr>
                                    <m:e>
                                      <m:r>
                                        <a:rPr lang="en-US" sz="2200" b="0" i="1" smtClean="0">
                                          <a:latin typeface="Cambria Math"/>
                                          <a:ea typeface="Cambria Math"/>
                                        </a:rPr>
                                        <m:t>𝑧</m:t>
                                      </m:r>
                                    </m:e>
                                    <m:sup>
                                      <m:r>
                                        <a:rPr lang="en-US" sz="2200" b="0" i="1" smtClean="0">
                                          <a:latin typeface="Cambria Math"/>
                                          <a:ea typeface="Cambria Math"/>
                                        </a:rPr>
                                        <m:t>′</m:t>
                                      </m:r>
                                    </m:sup>
                                  </m:sSup>
                                  <m:sSup>
                                    <m:sSupPr>
                                      <m:ctrlPr>
                                        <a:rPr lang="en-US" sz="2200" b="0" i="1" smtClean="0">
                                          <a:latin typeface="Cambria Math"/>
                                          <a:ea typeface="Cambria Math"/>
                                        </a:rPr>
                                      </m:ctrlPr>
                                    </m:sSupPr>
                                    <m:e>
                                      <m:r>
                                        <a:rPr lang="en-US" sz="2200" b="0" i="1" smtClean="0">
                                          <a:latin typeface="Cambria Math"/>
                                          <a:ea typeface="Cambria Math"/>
                                        </a:rPr>
                                        <m:t>𝑒</m:t>
                                      </m:r>
                                    </m:e>
                                    <m:sup>
                                      <m:r>
                                        <a:rPr lang="en-US" sz="2200" b="0" i="1" smtClean="0">
                                          <a:latin typeface="Cambria Math"/>
                                          <a:ea typeface="Cambria Math"/>
                                        </a:rPr>
                                        <m:t>−</m:t>
                                      </m:r>
                                      <m:r>
                                        <a:rPr lang="en-US" sz="2200" b="0" i="1" smtClean="0">
                                          <a:latin typeface="Cambria Math"/>
                                          <a:ea typeface="Cambria Math"/>
                                        </a:rPr>
                                        <m:t>𝑖𝑘</m:t>
                                      </m:r>
                                      <m:sSup>
                                        <m:sSupPr>
                                          <m:ctrlPr>
                                            <a:rPr lang="en-US" sz="2200" b="0" i="1" smtClean="0">
                                              <a:latin typeface="Cambria Math"/>
                                              <a:ea typeface="Cambria Math"/>
                                            </a:rPr>
                                          </m:ctrlPr>
                                        </m:sSupPr>
                                        <m:e>
                                          <m:r>
                                            <a:rPr lang="en-US" sz="2200" b="0" i="1" smtClean="0">
                                              <a:latin typeface="Cambria Math"/>
                                              <a:ea typeface="Cambria Math"/>
                                            </a:rPr>
                                            <m:t>𝑧</m:t>
                                          </m:r>
                                        </m:e>
                                        <m:sup>
                                          <m:r>
                                            <a:rPr lang="en-US" sz="2200" b="0" i="1" smtClean="0">
                                              <a:latin typeface="Cambria Math"/>
                                              <a:ea typeface="Cambria Math"/>
                                            </a:rPr>
                                            <m:t>′</m:t>
                                          </m:r>
                                        </m:sup>
                                      </m:sSup>
                                    </m:sup>
                                  </m:sSup>
                                  <m:r>
                                    <a:rPr lang="en-US" sz="2200" b="0" i="1" smtClean="0">
                                      <a:latin typeface="Cambria Math"/>
                                      <a:ea typeface="Cambria Math"/>
                                    </a:rPr>
                                    <m:t>×</m:t>
                                  </m:r>
                                </m:e>
                              </m:nary>
                            </m:e>
                            <m:e>
                              <m:sSup>
                                <m:sSupPr>
                                  <m:ctrlPr>
                                    <a:rPr lang="en-US" sz="2200" i="1" smtClean="0">
                                      <a:solidFill>
                                        <a:srgbClr val="FFFF00"/>
                                      </a:solidFill>
                                      <a:latin typeface="Cambria Math"/>
                                      <a:ea typeface="Cambria Math"/>
                                    </a:rPr>
                                  </m:ctrlPr>
                                </m:sSupPr>
                                <m:e>
                                  <m:r>
                                    <a:rPr lang="en-US" sz="2200" b="0" i="1" smtClean="0">
                                      <a:solidFill>
                                        <a:srgbClr val="FFFF00"/>
                                      </a:solidFill>
                                      <a:latin typeface="Cambria Math"/>
                                      <a:ea typeface="Cambria Math"/>
                                    </a:rPr>
                                    <m:t>ℱ</m:t>
                                  </m:r>
                                </m:e>
                                <m:sup>
                                  <m:r>
                                    <a:rPr lang="en-US" sz="2200" b="0" i="1" smtClean="0">
                                      <a:solidFill>
                                        <a:srgbClr val="FFFF00"/>
                                      </a:solidFill>
                                      <a:latin typeface="Cambria Math"/>
                                      <a:ea typeface="Cambria Math"/>
                                    </a:rPr>
                                    <m:t>−1</m:t>
                                  </m:r>
                                </m:sup>
                              </m:sSup>
                              <m:d>
                                <m:dPr>
                                  <m:ctrlPr>
                                    <a:rPr lang="en-US" sz="2200" i="1" smtClean="0">
                                      <a:solidFill>
                                        <a:srgbClr val="FFFF00"/>
                                      </a:solidFill>
                                      <a:latin typeface="Cambria Math"/>
                                      <a:ea typeface="Cambria Math"/>
                                    </a:rPr>
                                  </m:ctrlPr>
                                </m:dPr>
                                <m:e>
                                  <m:nary>
                                    <m:naryPr>
                                      <m:limLoc m:val="undOvr"/>
                                      <m:ctrlPr>
                                        <a:rPr lang="en-US" sz="2200" i="1">
                                          <a:solidFill>
                                            <a:srgbClr val="FFFF00"/>
                                          </a:solidFill>
                                          <a:latin typeface="Cambria Math"/>
                                          <a:ea typeface="Cambria Math"/>
                                        </a:rPr>
                                      </m:ctrlPr>
                                    </m:naryPr>
                                    <m:sub>
                                      <m:r>
                                        <m:rPr>
                                          <m:brk m:alnAt="24"/>
                                        </m:rPr>
                                        <a:rPr lang="en-US" sz="2200" b="0" i="1">
                                          <a:solidFill>
                                            <a:srgbClr val="FFFF00"/>
                                          </a:solidFill>
                                          <a:latin typeface="Cambria Math"/>
                                          <a:ea typeface="Cambria Math"/>
                                        </a:rPr>
                                        <m:t>−</m:t>
                                      </m:r>
                                      <m:r>
                                        <a:rPr lang="en-US" sz="2200" b="0" i="1">
                                          <a:solidFill>
                                            <a:srgbClr val="FFFF00"/>
                                          </a:solidFill>
                                          <a:latin typeface="Cambria Math"/>
                                          <a:ea typeface="Cambria Math"/>
                                        </a:rPr>
                                        <m:t>∞</m:t>
                                      </m:r>
                                    </m:sub>
                                    <m:sup>
                                      <m:r>
                                        <a:rPr lang="en-US" sz="2200" b="0" i="1">
                                          <a:solidFill>
                                            <a:srgbClr val="FFFF00"/>
                                          </a:solidFill>
                                          <a:latin typeface="Cambria Math"/>
                                          <a:ea typeface="Cambria Math"/>
                                        </a:rPr>
                                        <m:t>+∞</m:t>
                                      </m:r>
                                    </m:sup>
                                    <m:e>
                                      <m:r>
                                        <a:rPr lang="en-US" sz="2200" b="0" i="1">
                                          <a:solidFill>
                                            <a:srgbClr val="FFFF00"/>
                                          </a:solidFill>
                                          <a:latin typeface="Cambria Math"/>
                                          <a:ea typeface="Cambria Math"/>
                                        </a:rPr>
                                        <m:t>𝑑</m:t>
                                      </m:r>
                                      <m:sSup>
                                        <m:sSupPr>
                                          <m:ctrlPr>
                                            <a:rPr lang="en-US" sz="2200" i="1">
                                              <a:solidFill>
                                                <a:srgbClr val="FFFF00"/>
                                              </a:solidFill>
                                              <a:latin typeface="Cambria Math"/>
                                              <a:ea typeface="Cambria Math"/>
                                            </a:rPr>
                                          </m:ctrlPr>
                                        </m:sSupPr>
                                        <m:e>
                                          <m:r>
                                            <a:rPr lang="en-US" sz="2200" b="0" i="1">
                                              <a:solidFill>
                                                <a:srgbClr val="FFFF00"/>
                                              </a:solidFill>
                                              <a:latin typeface="Cambria Math"/>
                                              <a:ea typeface="Cambria Math"/>
                                            </a:rPr>
                                            <m:t>𝑧</m:t>
                                          </m:r>
                                        </m:e>
                                        <m:sup>
                                          <m:r>
                                            <a:rPr lang="en-US" sz="2200" b="0" i="1">
                                              <a:solidFill>
                                                <a:srgbClr val="FFFF00"/>
                                              </a:solidFill>
                                              <a:latin typeface="Cambria Math"/>
                                              <a:ea typeface="Cambria Math"/>
                                            </a:rPr>
                                            <m:t>′</m:t>
                                          </m:r>
                                        </m:sup>
                                      </m:sSup>
                                      <m:sSup>
                                        <m:sSupPr>
                                          <m:ctrlPr>
                                            <a:rPr lang="en-US" sz="2200" i="1">
                                              <a:solidFill>
                                                <a:srgbClr val="FFFF00"/>
                                              </a:solidFill>
                                              <a:latin typeface="Cambria Math"/>
                                              <a:ea typeface="Cambria Math"/>
                                            </a:rPr>
                                          </m:ctrlPr>
                                        </m:sSupPr>
                                        <m:e>
                                          <m:r>
                                            <a:rPr lang="en-US" sz="2200" b="0" i="1">
                                              <a:solidFill>
                                                <a:srgbClr val="FFFF00"/>
                                              </a:solidFill>
                                              <a:latin typeface="Cambria Math"/>
                                              <a:ea typeface="Cambria Math"/>
                                            </a:rPr>
                                            <m:t>𝑒</m:t>
                                          </m:r>
                                        </m:e>
                                        <m:sup>
                                          <m:r>
                                            <a:rPr lang="en-US" sz="2200" b="0" i="1">
                                              <a:solidFill>
                                                <a:srgbClr val="FFFF00"/>
                                              </a:solidFill>
                                              <a:latin typeface="Cambria Math"/>
                                              <a:ea typeface="Cambria Math"/>
                                            </a:rPr>
                                            <m:t>−</m:t>
                                          </m:r>
                                          <m:r>
                                            <a:rPr lang="en-US" sz="2200" b="0" i="1">
                                              <a:solidFill>
                                                <a:srgbClr val="FFFF00"/>
                                              </a:solidFill>
                                              <a:latin typeface="Cambria Math"/>
                                              <a:ea typeface="Cambria Math"/>
                                            </a:rPr>
                                            <m:t>𝑖𝑘</m:t>
                                          </m:r>
                                          <m:sSup>
                                            <m:sSupPr>
                                              <m:ctrlPr>
                                                <a:rPr lang="en-US" sz="2200" i="1">
                                                  <a:solidFill>
                                                    <a:srgbClr val="FFFF00"/>
                                                  </a:solidFill>
                                                  <a:latin typeface="Cambria Math"/>
                                                  <a:ea typeface="Cambria Math"/>
                                                </a:rPr>
                                              </m:ctrlPr>
                                            </m:sSupPr>
                                            <m:e>
                                              <m:r>
                                                <a:rPr lang="en-US" sz="2200" b="0" i="1">
                                                  <a:solidFill>
                                                    <a:srgbClr val="FFFF00"/>
                                                  </a:solidFill>
                                                  <a:latin typeface="Cambria Math"/>
                                                  <a:ea typeface="Cambria Math"/>
                                                </a:rPr>
                                                <m:t>𝑧</m:t>
                                              </m:r>
                                            </m:e>
                                            <m:sup>
                                              <m:r>
                                                <a:rPr lang="en-US" sz="2200" b="0" i="1">
                                                  <a:solidFill>
                                                    <a:srgbClr val="FFFF00"/>
                                                  </a:solidFill>
                                                  <a:latin typeface="Cambria Math"/>
                                                  <a:ea typeface="Cambria Math"/>
                                                </a:rPr>
                                                <m:t>′</m:t>
                                              </m:r>
                                            </m:sup>
                                          </m:sSup>
                                        </m:sup>
                                      </m:sSup>
                                      <m:sSub>
                                        <m:sSubPr>
                                          <m:ctrlPr>
                                            <a:rPr lang="en-US" sz="2200" i="1" smtClean="0">
                                              <a:solidFill>
                                                <a:srgbClr val="FFFF00"/>
                                              </a:solidFill>
                                              <a:latin typeface="Cambria Math"/>
                                              <a:ea typeface="Cambria Math"/>
                                            </a:rPr>
                                          </m:ctrlPr>
                                        </m:sSubPr>
                                        <m:e>
                                          <m:r>
                                            <a:rPr lang="en-US" sz="2200" b="0" i="1" smtClean="0">
                                              <a:solidFill>
                                                <a:srgbClr val="FFFF00"/>
                                              </a:solidFill>
                                              <a:latin typeface="Cambria Math"/>
                                              <a:ea typeface="Cambria Math"/>
                                            </a:rPr>
                                            <m:t>𝑏</m:t>
                                          </m:r>
                                        </m:e>
                                        <m:sub>
                                          <m:r>
                                            <a:rPr lang="en-US" sz="2200" b="0" i="1" smtClean="0">
                                              <a:solidFill>
                                                <a:srgbClr val="FFFF00"/>
                                              </a:solidFill>
                                              <a:latin typeface="Cambria Math"/>
                                              <a:ea typeface="Cambria Math"/>
                                            </a:rPr>
                                            <m:t>1</m:t>
                                          </m:r>
                                        </m:sub>
                                      </m:sSub>
                                    </m:e>
                                  </m:nary>
                                  <m:d>
                                    <m:dPr>
                                      <m:ctrlPr>
                                        <a:rPr lang="en-US" sz="2200" i="1">
                                          <a:solidFill>
                                            <a:srgbClr val="FFFF00"/>
                                          </a:solidFill>
                                          <a:latin typeface="Cambria Math"/>
                                          <a:ea typeface="Cambria Math"/>
                                        </a:rPr>
                                      </m:ctrlPr>
                                    </m:dPr>
                                    <m:e>
                                      <m:r>
                                        <a:rPr lang="en-US" sz="2200" b="0" i="1">
                                          <a:solidFill>
                                            <a:srgbClr val="FFFF00"/>
                                          </a:solidFill>
                                          <a:latin typeface="Cambria Math"/>
                                          <a:ea typeface="Cambria Math"/>
                                        </a:rPr>
                                        <m:t>𝑧</m:t>
                                      </m:r>
                                      <m:r>
                                        <a:rPr lang="en-US" sz="2200" b="0" i="1">
                                          <a:solidFill>
                                            <a:srgbClr val="FFFF00"/>
                                          </a:solidFill>
                                          <a:latin typeface="Cambria Math"/>
                                          <a:ea typeface="Cambria Math"/>
                                        </a:rPr>
                                        <m:t>′</m:t>
                                      </m:r>
                                    </m:e>
                                  </m:d>
                                  <m:nary>
                                    <m:naryPr>
                                      <m:limLoc m:val="undOvr"/>
                                      <m:ctrlPr>
                                        <a:rPr lang="en-US" sz="2200" i="1">
                                          <a:solidFill>
                                            <a:srgbClr val="FFFF00"/>
                                          </a:solidFill>
                                          <a:latin typeface="Cambria Math"/>
                                          <a:ea typeface="Cambria Math"/>
                                        </a:rPr>
                                      </m:ctrlPr>
                                    </m:naryPr>
                                    <m:sub>
                                      <m:sSup>
                                        <m:sSupPr>
                                          <m:ctrlPr>
                                            <a:rPr lang="en-US" sz="2200" i="1">
                                              <a:solidFill>
                                                <a:srgbClr val="FFFF00"/>
                                              </a:solidFill>
                                              <a:latin typeface="Cambria Math"/>
                                              <a:ea typeface="Cambria Math"/>
                                            </a:rPr>
                                          </m:ctrlPr>
                                        </m:sSupPr>
                                        <m:e>
                                          <m:r>
                                            <a:rPr lang="en-US" sz="2200" b="0" i="1">
                                              <a:solidFill>
                                                <a:srgbClr val="FFFF00"/>
                                              </a:solidFill>
                                              <a:latin typeface="Cambria Math"/>
                                              <a:ea typeface="Cambria Math"/>
                                            </a:rPr>
                                            <m:t>𝑧</m:t>
                                          </m:r>
                                        </m:e>
                                        <m:sup>
                                          <m:r>
                                            <a:rPr lang="en-US" sz="2200" b="0" i="1">
                                              <a:solidFill>
                                                <a:srgbClr val="FFFF00"/>
                                              </a:solidFill>
                                              <a:latin typeface="Cambria Math"/>
                                              <a:ea typeface="Cambria Math"/>
                                            </a:rPr>
                                            <m:t>′</m:t>
                                          </m:r>
                                        </m:sup>
                                      </m:sSup>
                                      <m:r>
                                        <m:rPr>
                                          <m:brk m:alnAt="24"/>
                                        </m:rPr>
                                        <a:rPr lang="en-US" sz="2200" b="0" i="1">
                                          <a:solidFill>
                                            <a:srgbClr val="FFFF00"/>
                                          </a:solidFill>
                                          <a:latin typeface="Cambria Math"/>
                                          <a:ea typeface="Cambria Math"/>
                                        </a:rPr>
                                        <m:t>−</m:t>
                                      </m:r>
                                      <m:sSup>
                                        <m:sSupPr>
                                          <m:ctrlPr>
                                            <a:rPr lang="en-US" sz="2200" i="1">
                                              <a:solidFill>
                                                <a:srgbClr val="FFFF00"/>
                                              </a:solidFill>
                                              <a:latin typeface="Cambria Math"/>
                                              <a:ea typeface="Cambria Math"/>
                                            </a:rPr>
                                          </m:ctrlPr>
                                        </m:sSupPr>
                                        <m:e>
                                          <m:r>
                                            <a:rPr lang="en-US" sz="2200" b="0" i="1">
                                              <a:solidFill>
                                                <a:srgbClr val="FFFF00"/>
                                              </a:solidFill>
                                              <a:latin typeface="Cambria Math"/>
                                              <a:ea typeface="Cambria Math"/>
                                            </a:rPr>
                                            <m:t>𝜖</m:t>
                                          </m:r>
                                        </m:e>
                                        <m:sup/>
                                      </m:sSup>
                                    </m:sub>
                                    <m:sup>
                                      <m:sSup>
                                        <m:sSupPr>
                                          <m:ctrlPr>
                                            <a:rPr lang="en-US" sz="2200" i="1">
                                              <a:solidFill>
                                                <a:srgbClr val="FFFF00"/>
                                              </a:solidFill>
                                              <a:latin typeface="Cambria Math"/>
                                              <a:ea typeface="Cambria Math"/>
                                            </a:rPr>
                                          </m:ctrlPr>
                                        </m:sSupPr>
                                        <m:e>
                                          <m:r>
                                            <a:rPr lang="en-US" sz="2200" b="0" i="1">
                                              <a:solidFill>
                                                <a:srgbClr val="FFFF00"/>
                                              </a:solidFill>
                                              <a:latin typeface="Cambria Math"/>
                                              <a:ea typeface="Cambria Math"/>
                                            </a:rPr>
                                            <m:t>𝑧</m:t>
                                          </m:r>
                                        </m:e>
                                        <m:sup>
                                          <m:r>
                                            <a:rPr lang="en-US" sz="2200" b="0" i="1">
                                              <a:solidFill>
                                                <a:srgbClr val="FFFF00"/>
                                              </a:solidFill>
                                              <a:latin typeface="Cambria Math"/>
                                              <a:ea typeface="Cambria Math"/>
                                            </a:rPr>
                                            <m:t>′</m:t>
                                          </m:r>
                                        </m:sup>
                                      </m:sSup>
                                      <m:r>
                                        <a:rPr lang="en-US" sz="2200" b="0" i="1">
                                          <a:solidFill>
                                            <a:srgbClr val="FFFF00"/>
                                          </a:solidFill>
                                          <a:latin typeface="Cambria Math"/>
                                          <a:ea typeface="Cambria Math"/>
                                        </a:rPr>
                                        <m:t>+</m:t>
                                      </m:r>
                                      <m:sSup>
                                        <m:sSupPr>
                                          <m:ctrlPr>
                                            <a:rPr lang="en-US" sz="2200" i="1" smtClean="0">
                                              <a:solidFill>
                                                <a:srgbClr val="FFFF00"/>
                                              </a:solidFill>
                                              <a:latin typeface="Cambria Math"/>
                                              <a:ea typeface="Cambria Math"/>
                                            </a:rPr>
                                          </m:ctrlPr>
                                        </m:sSupPr>
                                        <m:e>
                                          <m:r>
                                            <a:rPr lang="en-US" sz="2200" b="0" i="1" smtClean="0">
                                              <a:solidFill>
                                                <a:srgbClr val="FFFF00"/>
                                              </a:solidFill>
                                              <a:latin typeface="Cambria Math"/>
                                              <a:ea typeface="Cambria Math"/>
                                            </a:rPr>
                                            <m:t>𝜖</m:t>
                                          </m:r>
                                        </m:e>
                                        <m:sup/>
                                      </m:sSup>
                                    </m:sup>
                                    <m:e>
                                      <m:sSub>
                                        <m:sSubPr>
                                          <m:ctrlPr>
                                            <a:rPr lang="en-US" sz="2200" i="1">
                                              <a:solidFill>
                                                <a:srgbClr val="FFFF00"/>
                                              </a:solidFill>
                                              <a:latin typeface="Cambria Math"/>
                                              <a:ea typeface="Cambria Math"/>
                                            </a:rPr>
                                          </m:ctrlPr>
                                        </m:sSubPr>
                                        <m:e>
                                          <m:r>
                                            <a:rPr lang="en-US" sz="2200" b="0" i="1">
                                              <a:solidFill>
                                                <a:srgbClr val="FFFF00"/>
                                              </a:solidFill>
                                              <a:latin typeface="Cambria Math"/>
                                              <a:ea typeface="Cambria Math"/>
                                            </a:rPr>
                                            <m:t>𝑑𝑧</m:t>
                                          </m:r>
                                        </m:e>
                                        <m:sub>
                                          <m:r>
                                            <a:rPr lang="en-US" sz="2200" b="0" i="1">
                                              <a:solidFill>
                                                <a:srgbClr val="FFFF00"/>
                                              </a:solidFill>
                                              <a:latin typeface="Cambria Math"/>
                                              <a:ea typeface="Cambria Math"/>
                                            </a:rPr>
                                            <m:t>1</m:t>
                                          </m:r>
                                        </m:sub>
                                      </m:sSub>
                                      <m:sSup>
                                        <m:sSupPr>
                                          <m:ctrlPr>
                                            <a:rPr lang="en-US" sz="2200" i="1">
                                              <a:solidFill>
                                                <a:srgbClr val="FFFF00"/>
                                              </a:solidFill>
                                              <a:latin typeface="Cambria Math"/>
                                              <a:ea typeface="Cambria Math"/>
                                            </a:rPr>
                                          </m:ctrlPr>
                                        </m:sSupPr>
                                        <m:e>
                                          <m:r>
                                            <a:rPr lang="en-US" sz="2200" b="0" i="1">
                                              <a:solidFill>
                                                <a:srgbClr val="FFFF00"/>
                                              </a:solidFill>
                                              <a:latin typeface="Cambria Math"/>
                                              <a:ea typeface="Cambria Math"/>
                                            </a:rPr>
                                            <m:t>𝑒</m:t>
                                          </m:r>
                                        </m:e>
                                        <m:sup>
                                          <m:r>
                                            <a:rPr lang="en-US" sz="2200" b="0" i="1">
                                              <a:solidFill>
                                                <a:srgbClr val="FFFF00"/>
                                              </a:solidFill>
                                              <a:latin typeface="Cambria Math"/>
                                              <a:ea typeface="Cambria Math"/>
                                            </a:rPr>
                                            <m:t>𝑖𝑘</m:t>
                                          </m:r>
                                          <m:sSub>
                                            <m:sSubPr>
                                              <m:ctrlPr>
                                                <a:rPr lang="en-US" sz="2200" i="1">
                                                  <a:solidFill>
                                                    <a:srgbClr val="FFFF00"/>
                                                  </a:solidFill>
                                                  <a:latin typeface="Cambria Math"/>
                                                  <a:ea typeface="Cambria Math"/>
                                                </a:rPr>
                                              </m:ctrlPr>
                                            </m:sSubPr>
                                            <m:e>
                                              <m:r>
                                                <a:rPr lang="en-US" sz="2200" b="0" i="1">
                                                  <a:solidFill>
                                                    <a:srgbClr val="FFFF00"/>
                                                  </a:solidFill>
                                                  <a:latin typeface="Cambria Math"/>
                                                  <a:ea typeface="Cambria Math"/>
                                                </a:rPr>
                                                <m:t>𝑧</m:t>
                                              </m:r>
                                            </m:e>
                                            <m:sub>
                                              <m:r>
                                                <a:rPr lang="en-US" sz="2200" b="0" i="1">
                                                  <a:solidFill>
                                                    <a:srgbClr val="FFFF00"/>
                                                  </a:solidFill>
                                                  <a:latin typeface="Cambria Math"/>
                                                  <a:ea typeface="Cambria Math"/>
                                                </a:rPr>
                                                <m:t>1</m:t>
                                              </m:r>
                                            </m:sub>
                                          </m:sSub>
                                        </m:sup>
                                      </m:sSup>
                                      <m:sSub>
                                        <m:sSubPr>
                                          <m:ctrlPr>
                                            <a:rPr lang="en-US" sz="2200" i="1">
                                              <a:solidFill>
                                                <a:srgbClr val="FFFF00"/>
                                              </a:solidFill>
                                              <a:latin typeface="Cambria Math"/>
                                              <a:ea typeface="Cambria Math"/>
                                            </a:rPr>
                                          </m:ctrlPr>
                                        </m:sSubPr>
                                        <m:e>
                                          <m:r>
                                            <a:rPr lang="en-US" sz="2200" b="0" i="1">
                                              <a:solidFill>
                                                <a:srgbClr val="FFFF00"/>
                                              </a:solidFill>
                                              <a:latin typeface="Cambria Math"/>
                                              <a:ea typeface="Cambria Math"/>
                                            </a:rPr>
                                            <m:t>𝑏</m:t>
                                          </m:r>
                                        </m:e>
                                        <m:sub>
                                          <m:r>
                                            <a:rPr lang="en-US" sz="2200" b="0" i="1">
                                              <a:solidFill>
                                                <a:srgbClr val="FFFF00"/>
                                              </a:solidFill>
                                              <a:latin typeface="Cambria Math"/>
                                              <a:ea typeface="Cambria Math"/>
                                            </a:rPr>
                                            <m:t>1</m:t>
                                          </m:r>
                                        </m:sub>
                                      </m:sSub>
                                      <m:r>
                                        <a:rPr lang="en-US" sz="2200" b="0" i="1">
                                          <a:solidFill>
                                            <a:srgbClr val="FFFF00"/>
                                          </a:solidFill>
                                          <a:latin typeface="Cambria Math"/>
                                          <a:ea typeface="Cambria Math"/>
                                        </a:rPr>
                                        <m:t>(</m:t>
                                      </m:r>
                                      <m:sSub>
                                        <m:sSubPr>
                                          <m:ctrlPr>
                                            <a:rPr lang="en-US" sz="2200" i="1">
                                              <a:solidFill>
                                                <a:srgbClr val="FFFF00"/>
                                              </a:solidFill>
                                              <a:latin typeface="Cambria Math"/>
                                              <a:ea typeface="Cambria Math"/>
                                            </a:rPr>
                                          </m:ctrlPr>
                                        </m:sSubPr>
                                        <m:e>
                                          <m:r>
                                            <a:rPr lang="en-US" sz="2200" b="0" i="1">
                                              <a:solidFill>
                                                <a:srgbClr val="FFFF00"/>
                                              </a:solidFill>
                                              <a:latin typeface="Cambria Math"/>
                                              <a:ea typeface="Cambria Math"/>
                                            </a:rPr>
                                            <m:t>𝑧</m:t>
                                          </m:r>
                                        </m:e>
                                        <m:sub>
                                          <m:r>
                                            <a:rPr lang="en-US" sz="2200" b="0" i="1">
                                              <a:solidFill>
                                                <a:srgbClr val="FFFF00"/>
                                              </a:solidFill>
                                              <a:latin typeface="Cambria Math"/>
                                              <a:ea typeface="Cambria Math"/>
                                            </a:rPr>
                                            <m:t>1</m:t>
                                          </m:r>
                                        </m:sub>
                                      </m:sSub>
                                      <m:r>
                                        <a:rPr lang="en-US" sz="2200" b="0" i="1">
                                          <a:solidFill>
                                            <a:srgbClr val="FFFF00"/>
                                          </a:solidFill>
                                          <a:latin typeface="Cambria Math"/>
                                          <a:ea typeface="Cambria Math"/>
                                        </a:rPr>
                                        <m:t>)</m:t>
                                      </m:r>
                                      <m:nary>
                                        <m:naryPr>
                                          <m:limLoc m:val="undOvr"/>
                                          <m:ctrlPr>
                                            <a:rPr lang="en-US" sz="2200" i="1">
                                              <a:solidFill>
                                                <a:srgbClr val="FFFF00"/>
                                              </a:solidFill>
                                              <a:latin typeface="Cambria Math"/>
                                              <a:ea typeface="Cambria Math"/>
                                            </a:rPr>
                                          </m:ctrlPr>
                                        </m:naryPr>
                                        <m:sub>
                                          <m:sSub>
                                            <m:sSubPr>
                                              <m:ctrlPr>
                                                <a:rPr lang="en-US" sz="2200" i="1">
                                                  <a:solidFill>
                                                    <a:srgbClr val="FFFF00"/>
                                                  </a:solidFill>
                                                  <a:latin typeface="Cambria Math"/>
                                                  <a:ea typeface="Cambria Math"/>
                                                </a:rPr>
                                              </m:ctrlPr>
                                            </m:sSubPr>
                                            <m:e>
                                              <m:r>
                                                <a:rPr lang="en-US" sz="2200" b="0" i="1">
                                                  <a:solidFill>
                                                    <a:srgbClr val="FFFF00"/>
                                                  </a:solidFill>
                                                  <a:latin typeface="Cambria Math"/>
                                                  <a:ea typeface="Cambria Math"/>
                                                </a:rPr>
                                                <m:t>𝑧</m:t>
                                              </m:r>
                                            </m:e>
                                            <m:sub>
                                              <m:r>
                                                <a:rPr lang="en-US" sz="2200" b="0" i="1">
                                                  <a:solidFill>
                                                    <a:srgbClr val="FFFF00"/>
                                                  </a:solidFill>
                                                  <a:latin typeface="Cambria Math"/>
                                                  <a:ea typeface="Cambria Math"/>
                                                </a:rPr>
                                                <m:t>1</m:t>
                                              </m:r>
                                            </m:sub>
                                          </m:sSub>
                                          <m:r>
                                            <m:rPr>
                                              <m:brk m:alnAt="24"/>
                                            </m:rPr>
                                            <a:rPr lang="en-US" sz="2200" b="0" i="1">
                                              <a:solidFill>
                                                <a:srgbClr val="FFFF00"/>
                                              </a:solidFill>
                                              <a:latin typeface="Cambria Math"/>
                                              <a:ea typeface="Cambria Math"/>
                                            </a:rPr>
                                            <m:t>−</m:t>
                                          </m:r>
                                          <m:sSup>
                                            <m:sSupPr>
                                              <m:ctrlPr>
                                                <a:rPr lang="en-US" sz="2200" i="1">
                                                  <a:solidFill>
                                                    <a:srgbClr val="FFFF00"/>
                                                  </a:solidFill>
                                                  <a:latin typeface="Cambria Math"/>
                                                  <a:ea typeface="Cambria Math"/>
                                                </a:rPr>
                                              </m:ctrlPr>
                                            </m:sSupPr>
                                            <m:e>
                                              <m:r>
                                                <a:rPr lang="en-US" sz="2200" b="0" i="1">
                                                  <a:solidFill>
                                                    <a:srgbClr val="FFFF00"/>
                                                  </a:solidFill>
                                                  <a:latin typeface="Cambria Math"/>
                                                  <a:ea typeface="Cambria Math"/>
                                                </a:rPr>
                                                <m:t>𝜖</m:t>
                                              </m:r>
                                            </m:e>
                                            <m:sup/>
                                          </m:sSup>
                                        </m:sub>
                                        <m:sup>
                                          <m:sSub>
                                            <m:sSubPr>
                                              <m:ctrlPr>
                                                <a:rPr lang="en-US" sz="2200" i="1">
                                                  <a:solidFill>
                                                    <a:srgbClr val="FFFF00"/>
                                                  </a:solidFill>
                                                  <a:latin typeface="Cambria Math"/>
                                                  <a:ea typeface="Cambria Math"/>
                                                </a:rPr>
                                              </m:ctrlPr>
                                            </m:sSubPr>
                                            <m:e>
                                              <m:r>
                                                <a:rPr lang="en-US" sz="2200" b="0" i="1">
                                                  <a:solidFill>
                                                    <a:srgbClr val="FFFF00"/>
                                                  </a:solidFill>
                                                  <a:latin typeface="Cambria Math"/>
                                                  <a:ea typeface="Cambria Math"/>
                                                </a:rPr>
                                                <m:t>𝑧</m:t>
                                              </m:r>
                                            </m:e>
                                            <m:sub>
                                              <m:r>
                                                <a:rPr lang="en-US" sz="2200" b="0" i="1">
                                                  <a:solidFill>
                                                    <a:srgbClr val="FFFF00"/>
                                                  </a:solidFill>
                                                  <a:latin typeface="Cambria Math"/>
                                                  <a:ea typeface="Cambria Math"/>
                                                </a:rPr>
                                                <m:t>1</m:t>
                                              </m:r>
                                            </m:sub>
                                          </m:sSub>
                                          <m:r>
                                            <a:rPr lang="en-US" sz="2200" b="0" i="1">
                                              <a:solidFill>
                                                <a:srgbClr val="FFFF00"/>
                                              </a:solidFill>
                                              <a:latin typeface="Cambria Math"/>
                                              <a:ea typeface="Cambria Math"/>
                                            </a:rPr>
                                            <m:t>+</m:t>
                                          </m:r>
                                          <m:sSup>
                                            <m:sSupPr>
                                              <m:ctrlPr>
                                                <a:rPr lang="en-US" sz="2200" i="1">
                                                  <a:solidFill>
                                                    <a:srgbClr val="FFFF00"/>
                                                  </a:solidFill>
                                                  <a:latin typeface="Cambria Math"/>
                                                  <a:ea typeface="Cambria Math"/>
                                                </a:rPr>
                                              </m:ctrlPr>
                                            </m:sSupPr>
                                            <m:e>
                                              <m:r>
                                                <a:rPr lang="en-US" sz="2200" b="0" i="1">
                                                  <a:solidFill>
                                                    <a:srgbClr val="FFFF00"/>
                                                  </a:solidFill>
                                                  <a:latin typeface="Cambria Math"/>
                                                  <a:ea typeface="Cambria Math"/>
                                                </a:rPr>
                                                <m:t>𝜖</m:t>
                                              </m:r>
                                            </m:e>
                                            <m:sup/>
                                          </m:sSup>
                                        </m:sup>
                                        <m:e>
                                          <m:sSub>
                                            <m:sSubPr>
                                              <m:ctrlPr>
                                                <a:rPr lang="en-US" sz="2200" i="1">
                                                  <a:solidFill>
                                                    <a:srgbClr val="FFFF00"/>
                                                  </a:solidFill>
                                                  <a:latin typeface="Cambria Math"/>
                                                  <a:ea typeface="Cambria Math"/>
                                                </a:rPr>
                                              </m:ctrlPr>
                                            </m:sSubPr>
                                            <m:e>
                                              <m:r>
                                                <a:rPr lang="en-US" sz="2200" b="0" i="1">
                                                  <a:solidFill>
                                                    <a:srgbClr val="FFFF00"/>
                                                  </a:solidFill>
                                                  <a:latin typeface="Cambria Math"/>
                                                  <a:ea typeface="Cambria Math"/>
                                                </a:rPr>
                                                <m:t>𝑑𝑧</m:t>
                                              </m:r>
                                            </m:e>
                                            <m:sub>
                                              <m:r>
                                                <a:rPr lang="en-US" sz="2200" b="0" i="1">
                                                  <a:solidFill>
                                                    <a:srgbClr val="FFFF00"/>
                                                  </a:solidFill>
                                                  <a:latin typeface="Cambria Math"/>
                                                  <a:ea typeface="Cambria Math"/>
                                                </a:rPr>
                                                <m:t>2</m:t>
                                              </m:r>
                                            </m:sub>
                                          </m:sSub>
                                          <m:sSup>
                                            <m:sSupPr>
                                              <m:ctrlPr>
                                                <a:rPr lang="en-US" sz="2200" i="1">
                                                  <a:solidFill>
                                                    <a:srgbClr val="FFFF00"/>
                                                  </a:solidFill>
                                                  <a:latin typeface="Cambria Math"/>
                                                  <a:ea typeface="Cambria Math"/>
                                                </a:rPr>
                                              </m:ctrlPr>
                                            </m:sSupPr>
                                            <m:e>
                                              <m:r>
                                                <a:rPr lang="en-US" sz="2200" b="0" i="1">
                                                  <a:solidFill>
                                                    <a:srgbClr val="FFFF00"/>
                                                  </a:solidFill>
                                                  <a:latin typeface="Cambria Math"/>
                                                  <a:ea typeface="Cambria Math"/>
                                                </a:rPr>
                                                <m:t>𝑒</m:t>
                                              </m:r>
                                            </m:e>
                                            <m:sup>
                                              <m:r>
                                                <a:rPr lang="en-US" sz="2200" b="0" i="1">
                                                  <a:solidFill>
                                                    <a:srgbClr val="FFFF00"/>
                                                  </a:solidFill>
                                                  <a:latin typeface="Cambria Math"/>
                                                  <a:ea typeface="Cambria Math"/>
                                                </a:rPr>
                                                <m:t>−</m:t>
                                              </m:r>
                                              <m:r>
                                                <a:rPr lang="en-US" sz="2200" b="0" i="1">
                                                  <a:solidFill>
                                                    <a:srgbClr val="FFFF00"/>
                                                  </a:solidFill>
                                                  <a:latin typeface="Cambria Math"/>
                                                  <a:ea typeface="Cambria Math"/>
                                                </a:rPr>
                                                <m:t>𝑖𝑘</m:t>
                                              </m:r>
                                              <m:sSub>
                                                <m:sSubPr>
                                                  <m:ctrlPr>
                                                    <a:rPr lang="en-US" sz="2200" i="1">
                                                      <a:solidFill>
                                                        <a:srgbClr val="FFFF00"/>
                                                      </a:solidFill>
                                                      <a:latin typeface="Cambria Math"/>
                                                      <a:ea typeface="Cambria Math"/>
                                                    </a:rPr>
                                                  </m:ctrlPr>
                                                </m:sSubPr>
                                                <m:e>
                                                  <m:r>
                                                    <a:rPr lang="en-US" sz="2200" b="0" i="1">
                                                      <a:solidFill>
                                                        <a:srgbClr val="FFFF00"/>
                                                      </a:solidFill>
                                                      <a:latin typeface="Cambria Math"/>
                                                      <a:ea typeface="Cambria Math"/>
                                                    </a:rPr>
                                                    <m:t>𝑧</m:t>
                                                  </m:r>
                                                </m:e>
                                                <m:sub>
                                                  <m:r>
                                                    <a:rPr lang="en-US" sz="2200" b="0" i="1">
                                                      <a:solidFill>
                                                        <a:srgbClr val="FFFF00"/>
                                                      </a:solidFill>
                                                      <a:latin typeface="Cambria Math"/>
                                                      <a:ea typeface="Cambria Math"/>
                                                    </a:rPr>
                                                    <m:t>2</m:t>
                                                  </m:r>
                                                </m:sub>
                                              </m:sSub>
                                            </m:sup>
                                          </m:sSup>
                                          <m:sSub>
                                            <m:sSubPr>
                                              <m:ctrlPr>
                                                <a:rPr lang="en-US" sz="2200" i="1">
                                                  <a:solidFill>
                                                    <a:srgbClr val="FFFF00"/>
                                                  </a:solidFill>
                                                  <a:latin typeface="Cambria Math"/>
                                                  <a:ea typeface="Cambria Math"/>
                                                </a:rPr>
                                              </m:ctrlPr>
                                            </m:sSubPr>
                                            <m:e>
                                              <m:r>
                                                <a:rPr lang="en-US" sz="2200" b="0" i="1">
                                                  <a:solidFill>
                                                    <a:srgbClr val="FFFF00"/>
                                                  </a:solidFill>
                                                  <a:latin typeface="Cambria Math"/>
                                                  <a:ea typeface="Cambria Math"/>
                                                </a:rPr>
                                                <m:t>𝑏</m:t>
                                              </m:r>
                                            </m:e>
                                            <m:sub>
                                              <m:r>
                                                <a:rPr lang="en-US" sz="2200" b="0" i="1">
                                                  <a:solidFill>
                                                    <a:srgbClr val="FFFF00"/>
                                                  </a:solidFill>
                                                  <a:latin typeface="Cambria Math"/>
                                                  <a:ea typeface="Cambria Math"/>
                                                </a:rPr>
                                                <m:t>1</m:t>
                                              </m:r>
                                            </m:sub>
                                          </m:sSub>
                                        </m:e>
                                      </m:nary>
                                      <m:r>
                                        <a:rPr lang="en-US" sz="2200" b="0" i="1">
                                          <a:solidFill>
                                            <a:srgbClr val="FFFF00"/>
                                          </a:solidFill>
                                          <a:latin typeface="Cambria Math"/>
                                          <a:ea typeface="Cambria Math"/>
                                        </a:rPr>
                                        <m:t>(</m:t>
                                      </m:r>
                                      <m:sSub>
                                        <m:sSubPr>
                                          <m:ctrlPr>
                                            <a:rPr lang="en-US" sz="2200" i="1">
                                              <a:solidFill>
                                                <a:srgbClr val="FFFF00"/>
                                              </a:solidFill>
                                              <a:latin typeface="Cambria Math"/>
                                              <a:ea typeface="Cambria Math"/>
                                            </a:rPr>
                                          </m:ctrlPr>
                                        </m:sSubPr>
                                        <m:e>
                                          <m:r>
                                            <a:rPr lang="en-US" sz="2200" b="0" i="1">
                                              <a:solidFill>
                                                <a:srgbClr val="FFFF00"/>
                                              </a:solidFill>
                                              <a:latin typeface="Cambria Math"/>
                                              <a:ea typeface="Cambria Math"/>
                                            </a:rPr>
                                            <m:t>𝑧</m:t>
                                          </m:r>
                                        </m:e>
                                        <m:sub>
                                          <m:r>
                                            <a:rPr lang="en-US" sz="2200" b="0" i="1">
                                              <a:solidFill>
                                                <a:srgbClr val="FFFF00"/>
                                              </a:solidFill>
                                              <a:latin typeface="Cambria Math"/>
                                              <a:ea typeface="Cambria Math"/>
                                            </a:rPr>
                                            <m:t>2</m:t>
                                          </m:r>
                                        </m:sub>
                                      </m:sSub>
                                      <m:r>
                                        <a:rPr lang="en-US" sz="2200" b="0" i="1">
                                          <a:solidFill>
                                            <a:srgbClr val="FFFF00"/>
                                          </a:solidFill>
                                          <a:latin typeface="Cambria Math"/>
                                          <a:ea typeface="Cambria Math"/>
                                        </a:rPr>
                                        <m:t>)</m:t>
                                      </m:r>
                                    </m:e>
                                  </m:nary>
                                </m:e>
                              </m:d>
                            </m:e>
                          </m:eqArr>
                        </m:e>
                        <m:sub/>
                      </m:sSub>
                    </m:oMath>
                  </m:oMathPara>
                </a14:m>
                <a:endParaRPr lang="en-US" sz="2200" b="0" i="1" dirty="0" smtClean="0">
                  <a:latin typeface="Cambria Math"/>
                  <a:ea typeface="Cambria Math"/>
                </a:endParaRPr>
              </a:p>
              <a:p>
                <a:pPr/>
                <a14:m>
                  <m:oMathPara xmlns:m="http://schemas.openxmlformats.org/officeDocument/2006/math">
                    <m:oMathParaPr>
                      <m:jc m:val="centerGroup"/>
                    </m:oMathParaPr>
                    <m:oMath xmlns:m="http://schemas.openxmlformats.org/officeDocument/2006/math">
                      <m:r>
                        <a:rPr lang="en-US" sz="2200" i="1" smtClean="0">
                          <a:latin typeface="Cambria Math"/>
                          <a:ea typeface="Cambria Math"/>
                        </a:rPr>
                        <m:t>×</m:t>
                      </m:r>
                      <m:nary>
                        <m:naryPr>
                          <m:limLoc m:val="undOvr"/>
                          <m:ctrlPr>
                            <a:rPr lang="en-US" sz="2200" i="1">
                              <a:latin typeface="Cambria Math"/>
                              <a:ea typeface="Cambria Math"/>
                            </a:rPr>
                          </m:ctrlPr>
                        </m:naryPr>
                        <m:sub>
                          <m:sSup>
                            <m:sSupPr>
                              <m:ctrlPr>
                                <a:rPr lang="en-US" sz="2200" i="1">
                                  <a:latin typeface="Cambria Math"/>
                                  <a:ea typeface="Cambria Math"/>
                                </a:rPr>
                              </m:ctrlPr>
                            </m:sSupPr>
                            <m:e>
                              <m:r>
                                <a:rPr lang="en-US" sz="2200" i="1">
                                  <a:latin typeface="Cambria Math"/>
                                  <a:ea typeface="Cambria Math"/>
                                </a:rPr>
                                <m:t>𝑧</m:t>
                              </m:r>
                            </m:e>
                            <m:sup>
                              <m:r>
                                <a:rPr lang="en-US" sz="2200" i="1">
                                  <a:latin typeface="Cambria Math"/>
                                  <a:ea typeface="Cambria Math"/>
                                </a:rPr>
                                <m:t>′</m:t>
                              </m:r>
                            </m:sup>
                          </m:sSup>
                          <m:r>
                            <m:rPr>
                              <m:brk m:alnAt="24"/>
                            </m:rPr>
                            <a:rPr lang="en-US" sz="2200" i="1">
                              <a:latin typeface="Cambria Math"/>
                              <a:ea typeface="Cambria Math"/>
                            </a:rPr>
                            <m:t>+</m:t>
                          </m:r>
                          <m:r>
                            <a:rPr lang="en-US" sz="2200" i="1">
                              <a:latin typeface="Cambria Math"/>
                              <a:ea typeface="Cambria Math"/>
                            </a:rPr>
                            <m:t>𝜖</m:t>
                          </m:r>
                        </m:sub>
                        <m:sup>
                          <m:r>
                            <a:rPr lang="en-US" sz="2200" i="1">
                              <a:latin typeface="Cambria Math"/>
                              <a:ea typeface="Cambria Math"/>
                            </a:rPr>
                            <m:t>+∞</m:t>
                          </m:r>
                        </m:sup>
                        <m:e>
                          <m:r>
                            <a:rPr lang="en-US" sz="2200" i="1">
                              <a:latin typeface="Cambria Math"/>
                              <a:ea typeface="Cambria Math"/>
                            </a:rPr>
                            <m:t>𝑑𝑧</m:t>
                          </m:r>
                          <m:r>
                            <a:rPr lang="en-US" sz="2200" i="1">
                              <a:latin typeface="Cambria Math"/>
                              <a:ea typeface="Cambria Math"/>
                            </a:rPr>
                            <m:t>′′</m:t>
                          </m:r>
                          <m:sSup>
                            <m:sSupPr>
                              <m:ctrlPr>
                                <a:rPr lang="en-US" sz="2200" i="1">
                                  <a:latin typeface="Cambria Math"/>
                                  <a:ea typeface="Cambria Math"/>
                                </a:rPr>
                              </m:ctrlPr>
                            </m:sSupPr>
                            <m:e>
                              <m:r>
                                <a:rPr lang="en-US" sz="2200" i="1">
                                  <a:latin typeface="Cambria Math"/>
                                  <a:ea typeface="Cambria Math"/>
                                </a:rPr>
                                <m:t>𝑒</m:t>
                              </m:r>
                            </m:e>
                            <m:sup>
                              <m:r>
                                <a:rPr lang="en-US" sz="2200" i="1">
                                  <a:latin typeface="Cambria Math"/>
                                  <a:ea typeface="Cambria Math"/>
                                </a:rPr>
                                <m:t>𝑖𝑘</m:t>
                              </m:r>
                              <m:sSup>
                                <m:sSupPr>
                                  <m:ctrlPr>
                                    <a:rPr lang="en-US" sz="2200" i="1">
                                      <a:latin typeface="Cambria Math"/>
                                      <a:ea typeface="Cambria Math"/>
                                    </a:rPr>
                                  </m:ctrlPr>
                                </m:sSupPr>
                                <m:e>
                                  <m:r>
                                    <a:rPr lang="en-US" sz="2200" i="1">
                                      <a:latin typeface="Cambria Math"/>
                                      <a:ea typeface="Cambria Math"/>
                                    </a:rPr>
                                    <m:t>𝑧</m:t>
                                  </m:r>
                                </m:e>
                                <m:sup>
                                  <m:r>
                                    <a:rPr lang="en-US" sz="2200" i="1">
                                      <a:latin typeface="Cambria Math"/>
                                      <a:ea typeface="Cambria Math"/>
                                    </a:rPr>
                                    <m:t>′′</m:t>
                                  </m:r>
                                </m:sup>
                              </m:sSup>
                            </m:sup>
                          </m:sSup>
                          <m:sSub>
                            <m:sSubPr>
                              <m:ctrlPr>
                                <a:rPr lang="en-US" sz="2200" i="1">
                                  <a:latin typeface="Cambria Math"/>
                                  <a:ea typeface="Cambria Math"/>
                                </a:rPr>
                              </m:ctrlPr>
                            </m:sSubPr>
                            <m:e>
                              <m:r>
                                <a:rPr lang="en-US" sz="2200" i="1">
                                  <a:latin typeface="Cambria Math"/>
                                  <a:ea typeface="Cambria Math"/>
                                </a:rPr>
                                <m:t>𝑏</m:t>
                              </m:r>
                            </m:e>
                            <m:sub>
                              <m:r>
                                <a:rPr lang="en-US" sz="2200" i="1">
                                  <a:latin typeface="Cambria Math"/>
                                  <a:ea typeface="Cambria Math"/>
                                </a:rPr>
                                <m:t>1</m:t>
                              </m:r>
                            </m:sub>
                          </m:sSub>
                          <m:r>
                            <a:rPr lang="en-US" sz="2200" i="1">
                              <a:latin typeface="Cambria Math"/>
                              <a:ea typeface="Cambria Math"/>
                            </a:rPr>
                            <m:t>(</m:t>
                          </m:r>
                          <m:sSup>
                            <m:sSupPr>
                              <m:ctrlPr>
                                <a:rPr lang="en-US" sz="2200" i="1">
                                  <a:latin typeface="Cambria Math"/>
                                  <a:ea typeface="Cambria Math"/>
                                </a:rPr>
                              </m:ctrlPr>
                            </m:sSupPr>
                            <m:e>
                              <m:r>
                                <a:rPr lang="en-US" sz="2200" i="1">
                                  <a:latin typeface="Cambria Math"/>
                                  <a:ea typeface="Cambria Math"/>
                                </a:rPr>
                                <m:t>𝑧</m:t>
                              </m:r>
                            </m:e>
                            <m:sup>
                              <m:r>
                                <a:rPr lang="en-US" sz="2200" i="1">
                                  <a:latin typeface="Cambria Math"/>
                                  <a:ea typeface="Cambria Math"/>
                                </a:rPr>
                                <m:t>′′</m:t>
                              </m:r>
                            </m:sup>
                          </m:sSup>
                          <m:r>
                            <a:rPr lang="en-US" sz="2200" i="1">
                              <a:latin typeface="Cambria Math"/>
                              <a:ea typeface="Cambria Math"/>
                            </a:rPr>
                            <m:t>)</m:t>
                          </m:r>
                        </m:e>
                      </m:nary>
                    </m:oMath>
                  </m:oMathPara>
                </a14:m>
                <a:endParaRPr lang="en-US" sz="2200" dirty="0"/>
              </a:p>
            </p:txBody>
          </p:sp>
        </mc:Choice>
        <mc:Fallback xmlns="">
          <p:sp>
            <p:nvSpPr>
              <p:cNvPr id="4" name="Rectangle 3"/>
              <p:cNvSpPr>
                <a:spLocks noRot="1" noChangeAspect="1" noMove="1" noResize="1" noEditPoints="1" noAdjustHandles="1" noChangeArrowheads="1" noChangeShapeType="1" noTextEdit="1"/>
              </p:cNvSpPr>
              <p:nvPr/>
            </p:nvSpPr>
            <p:spPr>
              <a:xfrm>
                <a:off x="76200" y="1123950"/>
                <a:ext cx="8763000" cy="3477619"/>
              </a:xfrm>
              <a:prstGeom prst="rect">
                <a:avLst/>
              </a:prstGeom>
              <a:blipFill rotWithShape="1">
                <a:blip r:embed="rId2"/>
                <a:stretch>
                  <a:fillRect/>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76200" y="57150"/>
                <a:ext cx="8377806" cy="1077218"/>
              </a:xfrm>
              <a:prstGeom prst="rect">
                <a:avLst/>
              </a:prstGeom>
              <a:noFill/>
            </p:spPr>
            <p:txBody>
              <a:bodyPr wrap="none" rtlCol="0">
                <a:spAutoFit/>
              </a:bodyPr>
              <a:lstStyle/>
              <a:p>
                <a:r>
                  <a:rPr lang="en-US" sz="3200" b="1" dirty="0" smtClean="0"/>
                  <a:t>The second term in the elimination subseries of </a:t>
                </a:r>
              </a:p>
              <a:p>
                <a:r>
                  <a:rPr lang="en-US" sz="3200" b="1" dirty="0" smtClean="0"/>
                  <a:t>                                </a:t>
                </a:r>
                <a14:m>
                  <m:oMath xmlns:m="http://schemas.openxmlformats.org/officeDocument/2006/math">
                    <m:sSub>
                      <m:sSubPr>
                        <m:ctrlPr>
                          <a:rPr lang="en-US" sz="3200" b="1" i="1" smtClean="0">
                            <a:latin typeface="Cambria Math"/>
                          </a:rPr>
                        </m:ctrlPr>
                      </m:sSubPr>
                      <m:e>
                        <m:r>
                          <a:rPr lang="en-US" sz="3200" b="1" i="1" smtClean="0">
                            <a:latin typeface="Cambria Math"/>
                          </a:rPr>
                          <m:t>(</m:t>
                        </m:r>
                        <m:r>
                          <a:rPr lang="en-US" sz="3200" b="1" i="1" smtClean="0">
                            <a:latin typeface="Cambria Math"/>
                          </a:rPr>
                          <m:t>𝑰𝑴</m:t>
                        </m:r>
                        <m:r>
                          <a:rPr lang="en-US" sz="3200" b="1" i="1" smtClean="0">
                            <a:latin typeface="Cambria Math"/>
                          </a:rPr>
                          <m:t>)</m:t>
                        </m:r>
                      </m:e>
                      <m:sub>
                        <m:r>
                          <a:rPr lang="en-US" sz="3200" b="1" i="1" smtClean="0">
                            <a:latin typeface="Cambria Math"/>
                          </a:rPr>
                          <m:t>𝒔𝒉</m:t>
                        </m:r>
                      </m:sub>
                    </m:sSub>
                  </m:oMath>
                </a14:m>
                <a:r>
                  <a:rPr lang="en-US" sz="3200" b="1" dirty="0" smtClean="0"/>
                  <a:t>   </a:t>
                </a:r>
                <a:endParaRPr lang="en-US" sz="3200" b="1" dirty="0"/>
              </a:p>
            </p:txBody>
          </p:sp>
        </mc:Choice>
        <mc:Fallback xmlns="">
          <p:sp>
            <p:nvSpPr>
              <p:cNvPr id="5" name="TextBox 4"/>
              <p:cNvSpPr txBox="1">
                <a:spLocks noRot="1" noChangeAspect="1" noMove="1" noResize="1" noEditPoints="1" noAdjustHandles="1" noChangeArrowheads="1" noChangeShapeType="1" noTextEdit="1"/>
              </p:cNvSpPr>
              <p:nvPr/>
            </p:nvSpPr>
            <p:spPr>
              <a:xfrm>
                <a:off x="76200" y="57150"/>
                <a:ext cx="8377806" cy="1077218"/>
              </a:xfrm>
              <a:prstGeom prst="rect">
                <a:avLst/>
              </a:prstGeom>
              <a:blipFill rotWithShape="1">
                <a:blip r:embed="rId3"/>
                <a:stretch>
                  <a:fillRect l="-1892" t="-7345" r="-1069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524000" y="4705350"/>
                <a:ext cx="6672148" cy="369332"/>
              </a:xfrm>
              <a:prstGeom prst="rect">
                <a:avLst/>
              </a:prstGeom>
              <a:noFill/>
            </p:spPr>
            <p:txBody>
              <a:bodyPr wrap="none" rtlCol="0">
                <a:spAutoFit/>
              </a:bodyPr>
              <a:lstStyle/>
              <a:p>
                <a14:m>
                  <m:oMath xmlns:m="http://schemas.openxmlformats.org/officeDocument/2006/math">
                    <m:sSub>
                      <m:sSubPr>
                        <m:ctrlPr>
                          <a:rPr lang="en-US" i="1" smtClean="0">
                            <a:latin typeface="Cambria Math"/>
                          </a:rPr>
                        </m:ctrlPr>
                      </m:sSubPr>
                      <m:e>
                        <m:r>
                          <a:rPr lang="en-US" b="0" i="1" smtClean="0">
                            <a:latin typeface="Cambria Math"/>
                          </a:rPr>
                          <m:t>𝑏</m:t>
                        </m:r>
                      </m:e>
                      <m:sub>
                        <m:r>
                          <a:rPr lang="en-US" b="0" i="1" smtClean="0">
                            <a:latin typeface="Cambria Math"/>
                          </a:rPr>
                          <m:t>1</m:t>
                        </m:r>
                      </m:sub>
                    </m:sSub>
                    <m:d>
                      <m:dPr>
                        <m:ctrlPr>
                          <a:rPr lang="en-US" b="0" i="1" smtClean="0">
                            <a:latin typeface="Cambria Math"/>
                          </a:rPr>
                        </m:ctrlPr>
                      </m:dPr>
                      <m:e>
                        <m:r>
                          <a:rPr lang="en-US" b="0" i="1" smtClean="0">
                            <a:latin typeface="Cambria Math"/>
                          </a:rPr>
                          <m:t>𝑧</m:t>
                        </m:r>
                      </m:e>
                    </m:d>
                    <m:r>
                      <a:rPr lang="en-US" b="0" i="1" smtClean="0">
                        <a:latin typeface="Cambria Math"/>
                      </a:rPr>
                      <m:t>:</m:t>
                    </m:r>
                  </m:oMath>
                </a14:m>
                <a:r>
                  <a:rPr lang="en-US" dirty="0" smtClean="0"/>
                  <a:t> data (containing only primaries) migrated at water speed</a:t>
                </a:r>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1524000" y="4705350"/>
                <a:ext cx="6672148" cy="369332"/>
              </a:xfrm>
              <a:prstGeom prst="rect">
                <a:avLst/>
              </a:prstGeom>
              <a:blipFill rotWithShape="1">
                <a:blip r:embed="rId4"/>
                <a:stretch>
                  <a:fillRect t="-6667" b="-28333"/>
                </a:stretch>
              </a:blipFill>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18</a:t>
            </a:fld>
            <a:endParaRPr lang="en-US" sz="1400" b="1" dirty="0">
              <a:solidFill>
                <a:srgbClr val="FFFFFF"/>
              </a:solidFill>
            </a:endParaRPr>
          </a:p>
        </p:txBody>
      </p:sp>
    </p:spTree>
    <p:extLst>
      <p:ext uri="{BB962C8B-B14F-4D97-AF65-F5344CB8AC3E}">
        <p14:creationId xmlns:p14="http://schemas.microsoft.com/office/powerpoint/2010/main" val="1653766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436816" y="1599642"/>
            <a:ext cx="6183184" cy="2877108"/>
            <a:chOff x="688523" y="1599642"/>
            <a:chExt cx="6183184" cy="2396572"/>
          </a:xfrm>
        </p:grpSpPr>
        <p:cxnSp>
          <p:nvCxnSpPr>
            <p:cNvPr id="5" name="Straight Connector 4"/>
            <p:cNvCxnSpPr/>
            <p:nvPr/>
          </p:nvCxnSpPr>
          <p:spPr>
            <a:xfrm>
              <a:off x="2688485" y="3252360"/>
              <a:ext cx="359397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688485" y="2664152"/>
              <a:ext cx="359397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625048" y="2019626"/>
              <a:ext cx="359397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7"/>
                <p:cNvSpPr txBox="1"/>
                <p:nvPr/>
              </p:nvSpPr>
              <p:spPr>
                <a:xfrm>
                  <a:off x="849182" y="1809750"/>
                  <a:ext cx="1589218" cy="461665"/>
                </a:xfrm>
                <a:prstGeom prst="rect">
                  <a:avLst/>
                </a:prstGeom>
                <a:noFill/>
              </p:spPr>
              <p:txBody>
                <a:bodyPr wrap="none" rtlCol="0">
                  <a:spAutoFit/>
                </a:bodyPr>
                <a:lstStyle/>
                <a:p>
                  <a14:m>
                    <m:oMath xmlns:m="http://schemas.openxmlformats.org/officeDocument/2006/math">
                      <m:sSub>
                        <m:sSubPr>
                          <m:ctrlPr>
                            <a:rPr lang="en-US" sz="2400" i="1" smtClean="0">
                              <a:latin typeface="Cambria Math"/>
                            </a:rPr>
                          </m:ctrlPr>
                        </m:sSubPr>
                        <m:e>
                          <m:r>
                            <a:rPr lang="en-US" sz="2400" b="0" i="1" smtClean="0">
                              <a:latin typeface="Cambria Math"/>
                            </a:rPr>
                            <m:t>𝑍</m:t>
                          </m:r>
                        </m:e>
                        <m:sub>
                          <m:r>
                            <a:rPr lang="en-US" sz="2400" b="0" i="1" smtClean="0">
                              <a:latin typeface="Cambria Math"/>
                            </a:rPr>
                            <m:t>1</m:t>
                          </m:r>
                        </m:sub>
                      </m:sSub>
                      <m:r>
                        <a:rPr lang="en-US" sz="2400" b="0" i="1" smtClean="0">
                          <a:latin typeface="Cambria Math"/>
                        </a:rPr>
                        <m:t>=</m:t>
                      </m:r>
                    </m:oMath>
                  </a14:m>
                  <a:r>
                    <a:rPr lang="en-US" sz="2400" dirty="0" smtClean="0"/>
                    <a:t> 800m</a:t>
                  </a:r>
                  <a:endParaRPr lang="en-US" sz="2400" dirty="0"/>
                </a:p>
              </p:txBody>
            </p:sp>
          </mc:Choice>
          <mc:Fallback xmlns="">
            <p:sp>
              <p:nvSpPr>
                <p:cNvPr id="8" name="TextBox 7"/>
                <p:cNvSpPr txBox="1">
                  <a:spLocks noRot="1" noChangeAspect="1" noMove="1" noResize="1" noEditPoints="1" noAdjustHandles="1" noChangeArrowheads="1" noChangeShapeType="1" noTextEdit="1"/>
                </p:cNvSpPr>
                <p:nvPr/>
              </p:nvSpPr>
              <p:spPr>
                <a:xfrm>
                  <a:off x="849182" y="1809750"/>
                  <a:ext cx="1589218" cy="461665"/>
                </a:xfrm>
                <a:prstGeom prst="rect">
                  <a:avLst/>
                </a:prstGeom>
                <a:blipFill rotWithShape="1">
                  <a:blip r:embed="rId2"/>
                  <a:stretch>
                    <a:fillRect l="-766" t="-10526" r="-4598"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688523" y="2463738"/>
                  <a:ext cx="1826077" cy="461665"/>
                </a:xfrm>
                <a:prstGeom prst="rect">
                  <a:avLst/>
                </a:prstGeom>
                <a:noFill/>
              </p:spPr>
              <p:txBody>
                <a:bodyPr wrap="none" rtlCol="0">
                  <a:spAutoFit/>
                </a:bodyPr>
                <a:lstStyle/>
                <a:p>
                  <a14:m>
                    <m:oMath xmlns:m="http://schemas.openxmlformats.org/officeDocument/2006/math">
                      <m:sSub>
                        <m:sSubPr>
                          <m:ctrlPr>
                            <a:rPr lang="en-US" sz="2400" i="1" smtClean="0">
                              <a:latin typeface="Cambria Math"/>
                            </a:rPr>
                          </m:ctrlPr>
                        </m:sSubPr>
                        <m:e>
                          <m:r>
                            <a:rPr lang="en-US" sz="2400" b="0" i="1" smtClean="0">
                              <a:latin typeface="Cambria Math"/>
                            </a:rPr>
                            <m:t>𝑍</m:t>
                          </m:r>
                        </m:e>
                        <m:sub>
                          <m:r>
                            <a:rPr lang="en-US" sz="2400" b="0" i="1" smtClean="0">
                              <a:latin typeface="Cambria Math"/>
                            </a:rPr>
                            <m:t>2</m:t>
                          </m:r>
                        </m:sub>
                      </m:sSub>
                      <m:r>
                        <a:rPr lang="en-US" sz="2400" b="0" i="1" smtClean="0">
                          <a:latin typeface="Cambria Math"/>
                        </a:rPr>
                        <m:t>=1500</m:t>
                      </m:r>
                    </m:oMath>
                  </a14:m>
                  <a:r>
                    <a:rPr lang="en-US" sz="2400" dirty="0" smtClean="0"/>
                    <a:t>m</a:t>
                  </a:r>
                  <a:endParaRPr lang="en-US" sz="2400" dirty="0"/>
                </a:p>
              </p:txBody>
            </p:sp>
          </mc:Choice>
          <mc:Fallback xmlns="">
            <p:sp>
              <p:nvSpPr>
                <p:cNvPr id="9" name="TextBox 8"/>
                <p:cNvSpPr txBox="1">
                  <a:spLocks noRot="1" noChangeAspect="1" noMove="1" noResize="1" noEditPoints="1" noAdjustHandles="1" noChangeArrowheads="1" noChangeShapeType="1" noTextEdit="1"/>
                </p:cNvSpPr>
                <p:nvPr/>
              </p:nvSpPr>
              <p:spPr>
                <a:xfrm>
                  <a:off x="688523" y="2463738"/>
                  <a:ext cx="1826077" cy="461665"/>
                </a:xfrm>
                <a:prstGeom prst="rect">
                  <a:avLst/>
                </a:prstGeom>
                <a:blipFill rotWithShape="1">
                  <a:blip r:embed="rId3"/>
                  <a:stretch>
                    <a:fillRect l="-1000" t="-10526" r="-4000"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688523" y="3057804"/>
                  <a:ext cx="1826077" cy="461665"/>
                </a:xfrm>
                <a:prstGeom prst="rect">
                  <a:avLst/>
                </a:prstGeom>
                <a:noFill/>
              </p:spPr>
              <p:txBody>
                <a:bodyPr wrap="none" rtlCol="0">
                  <a:spAutoFit/>
                </a:bodyPr>
                <a:lstStyle/>
                <a:p>
                  <a14:m>
                    <m:oMath xmlns:m="http://schemas.openxmlformats.org/officeDocument/2006/math">
                      <m:sSub>
                        <m:sSubPr>
                          <m:ctrlPr>
                            <a:rPr lang="en-US" sz="2400" i="1" smtClean="0">
                              <a:latin typeface="Cambria Math"/>
                            </a:rPr>
                          </m:ctrlPr>
                        </m:sSubPr>
                        <m:e>
                          <m:r>
                            <a:rPr lang="en-US" sz="2400" b="0" i="1" smtClean="0">
                              <a:latin typeface="Cambria Math"/>
                            </a:rPr>
                            <m:t>𝑍</m:t>
                          </m:r>
                        </m:e>
                        <m:sub>
                          <m:r>
                            <a:rPr lang="en-US" sz="2400" b="0" i="1" smtClean="0">
                              <a:latin typeface="Cambria Math"/>
                            </a:rPr>
                            <m:t>3</m:t>
                          </m:r>
                        </m:sub>
                      </m:sSub>
                      <m:r>
                        <a:rPr lang="en-US" sz="2400" b="0" i="1" smtClean="0">
                          <a:latin typeface="Cambria Math"/>
                        </a:rPr>
                        <m:t>=4263</m:t>
                      </m:r>
                    </m:oMath>
                  </a14:m>
                  <a:r>
                    <a:rPr lang="en-US" sz="2400" dirty="0" smtClean="0"/>
                    <a:t>m</a:t>
                  </a:r>
                  <a:endParaRPr lang="en-US" sz="2400" dirty="0"/>
                </a:p>
              </p:txBody>
            </p:sp>
          </mc:Choice>
          <mc:Fallback xmlns="">
            <p:sp>
              <p:nvSpPr>
                <p:cNvPr id="10" name="TextBox 9"/>
                <p:cNvSpPr txBox="1">
                  <a:spLocks noRot="1" noChangeAspect="1" noMove="1" noResize="1" noEditPoints="1" noAdjustHandles="1" noChangeArrowheads="1" noChangeShapeType="1" noTextEdit="1"/>
                </p:cNvSpPr>
                <p:nvPr/>
              </p:nvSpPr>
              <p:spPr>
                <a:xfrm>
                  <a:off x="688523" y="3057804"/>
                  <a:ext cx="1826077" cy="461665"/>
                </a:xfrm>
                <a:prstGeom prst="rect">
                  <a:avLst/>
                </a:prstGeom>
                <a:blipFill rotWithShape="1">
                  <a:blip r:embed="rId4"/>
                  <a:stretch>
                    <a:fillRect l="-1000" t="-10667" r="-4000" b="-30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2555777" y="1599643"/>
                  <a:ext cx="1714957" cy="461665"/>
                </a:xfrm>
                <a:prstGeom prst="rect">
                  <a:avLst/>
                </a:prstGeom>
                <a:noFill/>
              </p:spPr>
              <p:txBody>
                <a:bodyPr wrap="none" rtlCol="0">
                  <a:spAutoFit/>
                </a:bodyPr>
                <a:lstStyle/>
                <a:p>
                  <a14:m>
                    <m:oMath xmlns:m="http://schemas.openxmlformats.org/officeDocument/2006/math">
                      <m:sSub>
                        <m:sSubPr>
                          <m:ctrlPr>
                            <a:rPr lang="en-US" sz="2400" i="1" smtClean="0">
                              <a:latin typeface="Cambria Math"/>
                            </a:rPr>
                          </m:ctrlPr>
                        </m:sSubPr>
                        <m:e>
                          <m:r>
                            <a:rPr lang="en-US" sz="2400" b="0" i="1" smtClean="0">
                              <a:latin typeface="Cambria Math"/>
                            </a:rPr>
                            <m:t>𝑐</m:t>
                          </m:r>
                        </m:e>
                        <m:sub>
                          <m:r>
                            <a:rPr lang="en-US" sz="2400" b="0" i="1" smtClean="0">
                              <a:latin typeface="Cambria Math"/>
                            </a:rPr>
                            <m:t>0</m:t>
                          </m:r>
                        </m:sub>
                      </m:sSub>
                    </m:oMath>
                  </a14:m>
                  <a:r>
                    <a:rPr lang="en-US" sz="2400" dirty="0" smtClean="0"/>
                    <a:t>=1500m/s</a:t>
                  </a:r>
                  <a:endParaRPr lang="en-US" sz="2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2555777" y="1599643"/>
                  <a:ext cx="1714957" cy="461665"/>
                </a:xfrm>
                <a:prstGeom prst="rect">
                  <a:avLst/>
                </a:prstGeom>
                <a:blipFill rotWithShape="1">
                  <a:blip r:embed="rId5"/>
                  <a:stretch>
                    <a:fillRect t="-10526" r="-4255"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2555777" y="2248654"/>
                  <a:ext cx="1707840" cy="461665"/>
                </a:xfrm>
                <a:prstGeom prst="rect">
                  <a:avLst/>
                </a:prstGeom>
              </p:spPr>
              <p:txBody>
                <a:bodyPr wrap="none">
                  <a:spAutoFit/>
                </a:bodyPr>
                <a:lstStyle/>
                <a:p>
                  <a14:m>
                    <m:oMath xmlns:m="http://schemas.openxmlformats.org/officeDocument/2006/math">
                      <m:sSub>
                        <m:sSubPr>
                          <m:ctrlPr>
                            <a:rPr lang="en-US" sz="2400" i="1" smtClean="0">
                              <a:latin typeface="Cambria Math"/>
                            </a:rPr>
                          </m:ctrlPr>
                        </m:sSubPr>
                        <m:e>
                          <m:r>
                            <a:rPr lang="en-US" sz="2400" i="1">
                              <a:latin typeface="Cambria Math"/>
                            </a:rPr>
                            <m:t>𝑐</m:t>
                          </m:r>
                        </m:e>
                        <m:sub>
                          <m:r>
                            <a:rPr lang="en-US" sz="2400" b="0" i="1" smtClean="0">
                              <a:latin typeface="Cambria Math"/>
                            </a:rPr>
                            <m:t>1</m:t>
                          </m:r>
                        </m:sub>
                      </m:sSub>
                    </m:oMath>
                  </a14:m>
                  <a:r>
                    <a:rPr lang="en-US" sz="2400" dirty="0" smtClean="0"/>
                    <a:t>=2280m/s</a:t>
                  </a:r>
                  <a:endParaRPr lang="en-US" sz="2400" dirty="0"/>
                </a:p>
              </p:txBody>
            </p:sp>
          </mc:Choice>
          <mc:Fallback xmlns="">
            <p:sp>
              <p:nvSpPr>
                <p:cNvPr id="12" name="Rectangle 11"/>
                <p:cNvSpPr>
                  <a:spLocks noRot="1" noChangeAspect="1" noMove="1" noResize="1" noEditPoints="1" noAdjustHandles="1" noChangeArrowheads="1" noChangeShapeType="1" noTextEdit="1"/>
                </p:cNvSpPr>
                <p:nvPr/>
              </p:nvSpPr>
              <p:spPr>
                <a:xfrm>
                  <a:off x="2555777" y="2248654"/>
                  <a:ext cx="1707840" cy="461665"/>
                </a:xfrm>
                <a:prstGeom prst="rect">
                  <a:avLst/>
                </a:prstGeom>
                <a:blipFill rotWithShape="1">
                  <a:blip r:embed="rId6"/>
                  <a:stretch>
                    <a:fillRect t="-10526" r="-4643"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2555777" y="2836862"/>
                  <a:ext cx="1714957" cy="461665"/>
                </a:xfrm>
                <a:prstGeom prst="rect">
                  <a:avLst/>
                </a:prstGeom>
              </p:spPr>
              <p:txBody>
                <a:bodyPr wrap="none">
                  <a:spAutoFit/>
                </a:bodyPr>
                <a:lstStyle/>
                <a:p>
                  <a14:m>
                    <m:oMath xmlns:m="http://schemas.openxmlformats.org/officeDocument/2006/math">
                      <m:sSub>
                        <m:sSubPr>
                          <m:ctrlPr>
                            <a:rPr lang="en-US" sz="2400" i="1" smtClean="0">
                              <a:latin typeface="Cambria Math"/>
                            </a:rPr>
                          </m:ctrlPr>
                        </m:sSubPr>
                        <m:e>
                          <m:r>
                            <a:rPr lang="en-US" sz="2400" i="1">
                              <a:latin typeface="Cambria Math"/>
                            </a:rPr>
                            <m:t>𝑐</m:t>
                          </m:r>
                        </m:e>
                        <m:sub>
                          <m:r>
                            <a:rPr lang="en-US" sz="2400" b="0" i="1" smtClean="0">
                              <a:latin typeface="Cambria Math"/>
                            </a:rPr>
                            <m:t>2</m:t>
                          </m:r>
                        </m:sub>
                      </m:sSub>
                    </m:oMath>
                  </a14:m>
                  <a:r>
                    <a:rPr lang="en-US" sz="2400" dirty="0" smtClean="0"/>
                    <a:t>=9000m/s</a:t>
                  </a:r>
                  <a:endParaRPr lang="en-US" sz="2400" dirty="0"/>
                </a:p>
              </p:txBody>
            </p:sp>
          </mc:Choice>
          <mc:Fallback xmlns="">
            <p:sp>
              <p:nvSpPr>
                <p:cNvPr id="13" name="Rectangle 12"/>
                <p:cNvSpPr>
                  <a:spLocks noRot="1" noChangeAspect="1" noMove="1" noResize="1" noEditPoints="1" noAdjustHandles="1" noChangeArrowheads="1" noChangeShapeType="1" noTextEdit="1"/>
                </p:cNvSpPr>
                <p:nvPr/>
              </p:nvSpPr>
              <p:spPr>
                <a:xfrm>
                  <a:off x="2555777" y="2836862"/>
                  <a:ext cx="1714957" cy="461665"/>
                </a:xfrm>
                <a:prstGeom prst="rect">
                  <a:avLst/>
                </a:prstGeom>
                <a:blipFill rotWithShape="1">
                  <a:blip r:embed="rId7"/>
                  <a:stretch>
                    <a:fillRect t="-10526" r="-4255"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2555777" y="3380293"/>
                  <a:ext cx="1714957" cy="461665"/>
                </a:xfrm>
                <a:prstGeom prst="rect">
                  <a:avLst/>
                </a:prstGeom>
              </p:spPr>
              <p:txBody>
                <a:bodyPr wrap="none">
                  <a:spAutoFit/>
                </a:bodyPr>
                <a:lstStyle/>
                <a:p>
                  <a14:m>
                    <m:oMath xmlns:m="http://schemas.openxmlformats.org/officeDocument/2006/math">
                      <m:sSub>
                        <m:sSubPr>
                          <m:ctrlPr>
                            <a:rPr lang="en-US" sz="2400" i="1" smtClean="0">
                              <a:latin typeface="Cambria Math"/>
                            </a:rPr>
                          </m:ctrlPr>
                        </m:sSubPr>
                        <m:e>
                          <m:r>
                            <a:rPr lang="en-US" sz="2400" i="1">
                              <a:latin typeface="Cambria Math"/>
                            </a:rPr>
                            <m:t>𝑐</m:t>
                          </m:r>
                        </m:e>
                        <m:sub>
                          <m:r>
                            <a:rPr lang="en-US" sz="2400" b="0" i="1" smtClean="0">
                              <a:latin typeface="Cambria Math"/>
                            </a:rPr>
                            <m:t>3</m:t>
                          </m:r>
                        </m:sub>
                      </m:sSub>
                    </m:oMath>
                  </a14:m>
                  <a:r>
                    <a:rPr lang="en-US" sz="2400" dirty="0" smtClean="0"/>
                    <a:t>=9900m/s</a:t>
                  </a:r>
                  <a:endParaRPr lang="en-US" sz="2400" dirty="0"/>
                </a:p>
              </p:txBody>
            </p:sp>
          </mc:Choice>
          <mc:Fallback xmlns="">
            <p:sp>
              <p:nvSpPr>
                <p:cNvPr id="14" name="Rectangle 13"/>
                <p:cNvSpPr>
                  <a:spLocks noRot="1" noChangeAspect="1" noMove="1" noResize="1" noEditPoints="1" noAdjustHandles="1" noChangeArrowheads="1" noChangeShapeType="1" noTextEdit="1"/>
                </p:cNvSpPr>
                <p:nvPr/>
              </p:nvSpPr>
              <p:spPr>
                <a:xfrm>
                  <a:off x="2555777" y="3380293"/>
                  <a:ext cx="1714957" cy="461665"/>
                </a:xfrm>
                <a:prstGeom prst="rect">
                  <a:avLst/>
                </a:prstGeom>
                <a:blipFill rotWithShape="1">
                  <a:blip r:embed="rId8"/>
                  <a:stretch>
                    <a:fillRect t="-10667" r="-4255" b="-30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4495800" y="1599642"/>
                  <a:ext cx="1616533" cy="738664"/>
                </a:xfrm>
                <a:prstGeom prst="rect">
                  <a:avLst/>
                </a:prstGeom>
                <a:noFill/>
              </p:spPr>
              <p:txBody>
                <a:bodyPr wrap="none" rtlCol="0">
                  <a:spAutoFit/>
                </a:bodyPr>
                <a:lstStyle/>
                <a:p>
                  <a14:m>
                    <m:oMath xmlns:m="http://schemas.openxmlformats.org/officeDocument/2006/math">
                      <m:sSub>
                        <m:sSubPr>
                          <m:ctrlPr>
                            <a:rPr lang="en-US" sz="2400" i="1">
                              <a:latin typeface="Cambria Math"/>
                            </a:rPr>
                          </m:ctrlPr>
                        </m:sSubPr>
                        <m:e>
                          <m:r>
                            <a:rPr lang="en-US" sz="2400" i="1">
                              <a:latin typeface="Cambria Math"/>
                              <a:ea typeface="Cambria Math"/>
                            </a:rPr>
                            <m:t>𝜌</m:t>
                          </m:r>
                        </m:e>
                        <m:sub>
                          <m:r>
                            <a:rPr lang="en-US" sz="2400" i="1">
                              <a:latin typeface="Cambria Math"/>
                            </a:rPr>
                            <m:t>0</m:t>
                          </m:r>
                        </m:sub>
                      </m:sSub>
                    </m:oMath>
                  </a14:m>
                  <a:r>
                    <a:rPr lang="en-US" sz="2400" dirty="0" smtClean="0"/>
                    <a:t>=1 </a:t>
                  </a:r>
                  <a:r>
                    <a:rPr lang="en-US" sz="2400" dirty="0"/>
                    <a:t>g/cm</a:t>
                  </a:r>
                  <a:r>
                    <a:rPr lang="en-US" sz="2400" baseline="30000" dirty="0"/>
                    <a:t>3</a:t>
                  </a:r>
                  <a:endParaRPr lang="en-US" sz="2400" dirty="0"/>
                </a:p>
                <a:p>
                  <a:endParaRPr lang="en-US" dirty="0" smtClean="0"/>
                </a:p>
              </p:txBody>
            </p:sp>
          </mc:Choice>
          <mc:Fallback xmlns="">
            <p:sp>
              <p:nvSpPr>
                <p:cNvPr id="19" name="TextBox 18"/>
                <p:cNvSpPr txBox="1">
                  <a:spLocks noRot="1" noChangeAspect="1" noMove="1" noResize="1" noEditPoints="1" noAdjustHandles="1" noChangeArrowheads="1" noChangeShapeType="1" noTextEdit="1"/>
                </p:cNvSpPr>
                <p:nvPr/>
              </p:nvSpPr>
              <p:spPr>
                <a:xfrm>
                  <a:off x="4495800" y="1599642"/>
                  <a:ext cx="1616533" cy="738664"/>
                </a:xfrm>
                <a:prstGeom prst="rect">
                  <a:avLst/>
                </a:prstGeom>
                <a:blipFill rotWithShape="1">
                  <a:blip r:embed="rId9"/>
                  <a:stretch>
                    <a:fillRect l="-1132" t="-6557" r="-11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4495800" y="2248654"/>
                  <a:ext cx="1910779" cy="738664"/>
                </a:xfrm>
                <a:prstGeom prst="rect">
                  <a:avLst/>
                </a:prstGeom>
              </p:spPr>
              <p:txBody>
                <a:bodyPr wrap="none">
                  <a:spAutoFit/>
                </a:bodyPr>
                <a:lstStyle/>
                <a:p>
                  <a14:m>
                    <m:oMath xmlns:m="http://schemas.openxmlformats.org/officeDocument/2006/math">
                      <m:sSub>
                        <m:sSubPr>
                          <m:ctrlPr>
                            <a:rPr lang="en-US" sz="2400" i="1" smtClean="0">
                              <a:latin typeface="Cambria Math"/>
                            </a:rPr>
                          </m:ctrlPr>
                        </m:sSubPr>
                        <m:e>
                          <m:r>
                            <a:rPr lang="en-US" sz="2400" i="1">
                              <a:latin typeface="Cambria Math"/>
                              <a:ea typeface="Cambria Math"/>
                            </a:rPr>
                            <m:t>𝜌</m:t>
                          </m:r>
                        </m:e>
                        <m:sub>
                          <m:r>
                            <a:rPr lang="en-US" sz="2400" b="0" i="1" smtClean="0">
                              <a:latin typeface="Cambria Math"/>
                              <a:ea typeface="Cambria Math"/>
                            </a:rPr>
                            <m:t>1</m:t>
                          </m:r>
                        </m:sub>
                      </m:sSub>
                    </m:oMath>
                  </a14:m>
                  <a:r>
                    <a:rPr lang="en-US" sz="2400" dirty="0" smtClean="0"/>
                    <a:t>=1.1  </a:t>
                  </a:r>
                  <a:r>
                    <a:rPr lang="en-US" sz="2400" dirty="0"/>
                    <a:t>g/cm</a:t>
                  </a:r>
                  <a:r>
                    <a:rPr lang="en-US" sz="2400" baseline="30000" dirty="0"/>
                    <a:t>3</a:t>
                  </a:r>
                  <a:endParaRPr lang="en-US" sz="2400" dirty="0"/>
                </a:p>
                <a:p>
                  <a:endParaRPr lang="en-US" dirty="0"/>
                </a:p>
              </p:txBody>
            </p:sp>
          </mc:Choice>
          <mc:Fallback xmlns="">
            <p:sp>
              <p:nvSpPr>
                <p:cNvPr id="20" name="Rectangle 19"/>
                <p:cNvSpPr>
                  <a:spLocks noRot="1" noChangeAspect="1" noMove="1" noResize="1" noEditPoints="1" noAdjustHandles="1" noChangeArrowheads="1" noChangeShapeType="1" noTextEdit="1"/>
                </p:cNvSpPr>
                <p:nvPr/>
              </p:nvSpPr>
              <p:spPr>
                <a:xfrm>
                  <a:off x="4495800" y="2248654"/>
                  <a:ext cx="1910779" cy="738664"/>
                </a:xfrm>
                <a:prstGeom prst="rect">
                  <a:avLst/>
                </a:prstGeom>
                <a:blipFill rotWithShape="1">
                  <a:blip r:embed="rId10"/>
                  <a:stretch>
                    <a:fillRect l="-958" t="-6612" r="-9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4495800" y="2802652"/>
                  <a:ext cx="1848968" cy="738664"/>
                </a:xfrm>
                <a:prstGeom prst="rect">
                  <a:avLst/>
                </a:prstGeom>
              </p:spPr>
              <p:txBody>
                <a:bodyPr wrap="none">
                  <a:spAutoFit/>
                </a:bodyPr>
                <a:lstStyle/>
                <a:p>
                  <a14:m>
                    <m:oMath xmlns:m="http://schemas.openxmlformats.org/officeDocument/2006/math">
                      <m:sSub>
                        <m:sSubPr>
                          <m:ctrlPr>
                            <a:rPr lang="en-US" sz="2400" i="1" smtClean="0">
                              <a:latin typeface="Cambria Math"/>
                            </a:rPr>
                          </m:ctrlPr>
                        </m:sSubPr>
                        <m:e>
                          <m:r>
                            <a:rPr lang="en-US" sz="2400" i="1">
                              <a:latin typeface="Cambria Math"/>
                              <a:ea typeface="Cambria Math"/>
                            </a:rPr>
                            <m:t>𝜌</m:t>
                          </m:r>
                        </m:e>
                        <m:sub>
                          <m:r>
                            <a:rPr lang="en-US" sz="2400" b="0" i="1" smtClean="0">
                              <a:latin typeface="Cambria Math"/>
                              <a:ea typeface="Cambria Math"/>
                            </a:rPr>
                            <m:t>2</m:t>
                          </m:r>
                        </m:sub>
                      </m:sSub>
                    </m:oMath>
                  </a14:m>
                  <a:r>
                    <a:rPr lang="en-US" sz="2400" dirty="0" smtClean="0"/>
                    <a:t>=1.7 </a:t>
                  </a:r>
                  <a:r>
                    <a:rPr lang="en-US" sz="2400" dirty="0"/>
                    <a:t>g/cm</a:t>
                  </a:r>
                  <a:r>
                    <a:rPr lang="en-US" sz="2400" baseline="30000" dirty="0"/>
                    <a:t>3</a:t>
                  </a:r>
                  <a:endParaRPr lang="en-US" sz="2400" dirty="0"/>
                </a:p>
                <a:p>
                  <a:endParaRPr lang="en-US" dirty="0"/>
                </a:p>
              </p:txBody>
            </p:sp>
          </mc:Choice>
          <mc:Fallback xmlns="">
            <p:sp>
              <p:nvSpPr>
                <p:cNvPr id="21" name="Rectangle 20"/>
                <p:cNvSpPr>
                  <a:spLocks noRot="1" noChangeAspect="1" noMove="1" noResize="1" noEditPoints="1" noAdjustHandles="1" noChangeArrowheads="1" noChangeShapeType="1" noTextEdit="1"/>
                </p:cNvSpPr>
                <p:nvPr/>
              </p:nvSpPr>
              <p:spPr>
                <a:xfrm>
                  <a:off x="4495800" y="2802652"/>
                  <a:ext cx="1848968" cy="738664"/>
                </a:xfrm>
                <a:prstGeom prst="rect">
                  <a:avLst/>
                </a:prstGeom>
                <a:blipFill rotWithShape="1">
                  <a:blip r:embed="rId11"/>
                  <a:stretch>
                    <a:fillRect l="-990" t="-6612" r="-9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4495800" y="3380922"/>
                  <a:ext cx="2375907" cy="615292"/>
                </a:xfrm>
                <a:prstGeom prst="rect">
                  <a:avLst/>
                </a:prstGeom>
              </p:spPr>
              <p:txBody>
                <a:bodyPr wrap="none">
                  <a:spAutoFit/>
                </a:bodyPr>
                <a:lstStyle/>
                <a:p>
                  <a14:m>
                    <m:oMath xmlns:m="http://schemas.openxmlformats.org/officeDocument/2006/math">
                      <m:sSub>
                        <m:sSubPr>
                          <m:ctrlPr>
                            <a:rPr lang="en-US" sz="2400" i="1" smtClean="0">
                              <a:latin typeface="Cambria Math"/>
                            </a:rPr>
                          </m:ctrlPr>
                        </m:sSubPr>
                        <m:e>
                          <m:r>
                            <a:rPr lang="en-US" sz="2400" i="1">
                              <a:latin typeface="Cambria Math"/>
                              <a:ea typeface="Cambria Math"/>
                            </a:rPr>
                            <m:t>𝜌</m:t>
                          </m:r>
                        </m:e>
                        <m:sub>
                          <m:r>
                            <a:rPr lang="en-US" sz="2400" b="0" i="1" smtClean="0">
                              <a:latin typeface="Cambria Math"/>
                              <a:ea typeface="Cambria Math"/>
                            </a:rPr>
                            <m:t>3</m:t>
                          </m:r>
                        </m:sub>
                      </m:sSub>
                    </m:oMath>
                  </a14:m>
                  <a:r>
                    <a:rPr lang="en-US" sz="2400" dirty="0" smtClean="0"/>
                    <a:t>=1.578 </a:t>
                  </a:r>
                  <a:r>
                    <a:rPr lang="en-US" sz="2400" dirty="0"/>
                    <a:t>g/cm</a:t>
                  </a:r>
                  <a:r>
                    <a:rPr lang="en-US" sz="2400" baseline="30000" dirty="0"/>
                    <a:t>3</a:t>
                  </a:r>
                  <a:endParaRPr lang="en-US" sz="2400" dirty="0"/>
                </a:p>
                <a:p>
                  <a:endParaRPr lang="en-US" dirty="0"/>
                </a:p>
              </p:txBody>
            </p:sp>
          </mc:Choice>
          <mc:Fallback xmlns="">
            <p:sp>
              <p:nvSpPr>
                <p:cNvPr id="21" name="Rectangle 20"/>
                <p:cNvSpPr>
                  <a:spLocks noRot="1" noChangeAspect="1" noMove="1" noResize="1" noEditPoints="1" noAdjustHandles="1" noChangeArrowheads="1" noChangeShapeType="1" noTextEdit="1"/>
                </p:cNvSpPr>
                <p:nvPr/>
              </p:nvSpPr>
              <p:spPr>
                <a:xfrm>
                  <a:off x="4495800" y="3380922"/>
                  <a:ext cx="2375907" cy="615292"/>
                </a:xfrm>
                <a:prstGeom prst="rect">
                  <a:avLst/>
                </a:prstGeom>
                <a:blipFill rotWithShape="1">
                  <a:blip r:embed="rId12"/>
                  <a:stretch>
                    <a:fillRect l="-771" t="-6612"/>
                  </a:stretch>
                </a:blipFill>
              </p:spPr>
              <p:txBody>
                <a:bodyPr/>
                <a:lstStyle/>
                <a:p>
                  <a:r>
                    <a:rPr lang="en-US">
                      <a:noFill/>
                    </a:rPr>
                    <a:t> </a:t>
                  </a:r>
                </a:p>
              </p:txBody>
            </p:sp>
          </mc:Fallback>
        </mc:AlternateContent>
      </p:grpSp>
      <p:sp>
        <p:nvSpPr>
          <p:cNvPr id="19" name="TextBox 18"/>
          <p:cNvSpPr txBox="1"/>
          <p:nvPr/>
        </p:nvSpPr>
        <p:spPr>
          <a:xfrm>
            <a:off x="1583242" y="472224"/>
            <a:ext cx="5997989" cy="584775"/>
          </a:xfrm>
          <a:prstGeom prst="rect">
            <a:avLst/>
          </a:prstGeom>
          <a:noFill/>
        </p:spPr>
        <p:txBody>
          <a:bodyPr wrap="none" rtlCol="0">
            <a:spAutoFit/>
          </a:bodyPr>
          <a:lstStyle/>
          <a:p>
            <a:r>
              <a:rPr lang="en-US" sz="3200" b="1" dirty="0" smtClean="0"/>
              <a:t>A particular three-interface model</a:t>
            </a:r>
            <a:endParaRPr lang="en-US" sz="3200" b="1" dirty="0"/>
          </a:p>
        </p:txBody>
      </p:sp>
      <p:pic>
        <p:nvPicPr>
          <p:cNvPr id="20" name="Picture 1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315200" y="4774715"/>
            <a:ext cx="1722352" cy="358824"/>
          </a:xfrm>
          <a:prstGeom prst="rect">
            <a:avLst/>
          </a:prstGeom>
        </p:spPr>
      </p:pic>
      <p:sp>
        <p:nvSpPr>
          <p:cNvPr id="2" name="Slide Number Placeholder 1"/>
          <p:cNvSpPr>
            <a:spLocks noGrp="1"/>
          </p:cNvSpPr>
          <p:nvPr>
            <p:ph type="sldNum" sz="quarter" idx="12"/>
          </p:nvPr>
        </p:nvSpPr>
        <p:spPr>
          <a:xfrm>
            <a:off x="3962400" y="4812507"/>
            <a:ext cx="762000" cy="273844"/>
          </a:xfrm>
        </p:spPr>
        <p:txBody>
          <a:bodyPr/>
          <a:lstStyle/>
          <a:p>
            <a:pPr algn="ctr"/>
            <a:fld id="{8F82E0A0-C266-4798-8C8F-B9F91E9DA37E}" type="slidenum">
              <a:rPr lang="en-US" sz="1400" b="1" smtClean="0">
                <a:solidFill>
                  <a:srgbClr val="FFFFFF"/>
                </a:solidFill>
              </a:rPr>
              <a:pPr algn="ctr"/>
              <a:t>19</a:t>
            </a:fld>
            <a:endParaRPr lang="en-US" sz="1400" b="1" dirty="0">
              <a:solidFill>
                <a:srgbClr val="FFFFFF"/>
              </a:solidFill>
            </a:endParaRPr>
          </a:p>
        </p:txBody>
      </p:sp>
    </p:spTree>
    <p:extLst>
      <p:ext uri="{BB962C8B-B14F-4D97-AF65-F5344CB8AC3E}">
        <p14:creationId xmlns:p14="http://schemas.microsoft.com/office/powerpoint/2010/main" val="19687314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15200" y="4781550"/>
            <a:ext cx="1722352" cy="358824"/>
          </a:xfrm>
          <a:prstGeom prst="rect">
            <a:avLst/>
          </a:prstGeom>
        </p:spPr>
      </p:pic>
      <p:sp>
        <p:nvSpPr>
          <p:cNvPr id="6" name="TextBox 5"/>
          <p:cNvSpPr txBox="1"/>
          <p:nvPr/>
        </p:nvSpPr>
        <p:spPr>
          <a:xfrm>
            <a:off x="533400" y="895350"/>
            <a:ext cx="8153400" cy="4154984"/>
          </a:xfrm>
          <a:prstGeom prst="rect">
            <a:avLst/>
          </a:prstGeom>
          <a:noFill/>
          <a:ln>
            <a:noFill/>
          </a:ln>
        </p:spPr>
        <p:txBody>
          <a:bodyPr wrap="square" rtlCol="0">
            <a:spAutoFit/>
          </a:bodyPr>
          <a:lstStyle/>
          <a:p>
            <a:pPr marL="342900" indent="-342900">
              <a:buFontTx/>
              <a:buAutoNum type="arabicPeriod"/>
            </a:pPr>
            <a:r>
              <a:rPr lang="en-US" sz="2000" dirty="0" smtClean="0"/>
              <a:t>When </a:t>
            </a:r>
            <a:r>
              <a:rPr lang="en-US" sz="2000" dirty="0"/>
              <a:t>do we need to </a:t>
            </a:r>
            <a:r>
              <a:rPr lang="en-US" sz="2000" dirty="0" smtClean="0"/>
              <a:t>eliminate (rather than attenuate)</a:t>
            </a:r>
          </a:p>
          <a:p>
            <a:r>
              <a:rPr lang="en-US" sz="2000" dirty="0"/>
              <a:t> </a:t>
            </a:r>
            <a:r>
              <a:rPr lang="en-US" sz="2000" dirty="0" smtClean="0"/>
              <a:t>     </a:t>
            </a:r>
            <a:r>
              <a:rPr lang="en-US" sz="2000" dirty="0"/>
              <a:t>internal </a:t>
            </a:r>
            <a:r>
              <a:rPr lang="en-US" sz="2000" dirty="0" smtClean="0"/>
              <a:t>multiples and why?</a:t>
            </a:r>
          </a:p>
          <a:p>
            <a:pPr marL="342900" indent="-342900">
              <a:buFontTx/>
              <a:buAutoNum type="arabicPeriod"/>
            </a:pPr>
            <a:endParaRPr lang="en-US" dirty="0"/>
          </a:p>
          <a:p>
            <a:pPr marL="342900" indent="-342900">
              <a:buAutoNum type="arabicPeriod"/>
            </a:pPr>
            <a:endParaRPr lang="en-US" dirty="0"/>
          </a:p>
          <a:p>
            <a:r>
              <a:rPr lang="en-US" sz="2000" dirty="0" smtClean="0">
                <a:solidFill>
                  <a:schemeClr val="tx2">
                    <a:lumMod val="40000"/>
                    <a:lumOff val="60000"/>
                  </a:schemeClr>
                </a:solidFill>
              </a:rPr>
              <a:t>2.   The inverse scattering series and attenuation of internal multiples.</a:t>
            </a:r>
          </a:p>
          <a:p>
            <a:pPr marL="342900" indent="-342900">
              <a:buFontTx/>
              <a:buAutoNum type="arabicPeriod"/>
            </a:pPr>
            <a:endParaRPr lang="en-US" dirty="0" smtClean="0">
              <a:solidFill>
                <a:schemeClr val="tx2">
                  <a:lumMod val="40000"/>
                  <a:lumOff val="60000"/>
                </a:schemeClr>
              </a:solidFill>
            </a:endParaRPr>
          </a:p>
          <a:p>
            <a:endParaRPr lang="en-US" dirty="0">
              <a:solidFill>
                <a:schemeClr val="tx2">
                  <a:lumMod val="40000"/>
                  <a:lumOff val="60000"/>
                </a:schemeClr>
              </a:solidFill>
            </a:endParaRPr>
          </a:p>
          <a:p>
            <a:pPr marL="457200" indent="-457200">
              <a:buAutoNum type="arabicPeriod" startAt="3"/>
            </a:pPr>
            <a:r>
              <a:rPr lang="en-US" sz="2000" dirty="0" smtClean="0">
                <a:solidFill>
                  <a:schemeClr val="tx2">
                    <a:lumMod val="40000"/>
                    <a:lumOff val="60000"/>
                  </a:schemeClr>
                </a:solidFill>
              </a:rPr>
              <a:t>The elimination subseries for internal multiples of first-order, </a:t>
            </a:r>
          </a:p>
          <a:p>
            <a:r>
              <a:rPr lang="en-US" sz="2000" dirty="0">
                <a:solidFill>
                  <a:schemeClr val="tx2">
                    <a:lumMod val="40000"/>
                    <a:lumOff val="60000"/>
                  </a:schemeClr>
                </a:solidFill>
              </a:rPr>
              <a:t> </a:t>
            </a:r>
            <a:r>
              <a:rPr lang="en-US" sz="2000" dirty="0" smtClean="0">
                <a:solidFill>
                  <a:schemeClr val="tx2">
                    <a:lumMod val="40000"/>
                    <a:lumOff val="60000"/>
                  </a:schemeClr>
                </a:solidFill>
              </a:rPr>
              <a:t>      generated at the shallowest reflector.</a:t>
            </a:r>
            <a:endParaRPr lang="en-US" sz="2000" dirty="0">
              <a:solidFill>
                <a:schemeClr val="tx2">
                  <a:lumMod val="40000"/>
                  <a:lumOff val="60000"/>
                </a:schemeClr>
              </a:solidFill>
            </a:endParaRPr>
          </a:p>
          <a:p>
            <a:endParaRPr lang="en-US" dirty="0">
              <a:solidFill>
                <a:schemeClr val="tx2">
                  <a:lumMod val="40000"/>
                  <a:lumOff val="60000"/>
                </a:schemeClr>
              </a:solidFill>
            </a:endParaRPr>
          </a:p>
          <a:p>
            <a:pPr marL="342900" indent="-342900">
              <a:buAutoNum type="arabicPeriod" startAt="4"/>
            </a:pPr>
            <a:endParaRPr lang="en-US" dirty="0">
              <a:solidFill>
                <a:schemeClr val="tx2">
                  <a:lumMod val="40000"/>
                  <a:lumOff val="60000"/>
                </a:schemeClr>
              </a:solidFill>
            </a:endParaRPr>
          </a:p>
          <a:p>
            <a:pPr marL="342900" indent="-342900">
              <a:buAutoNum type="arabicPeriod" startAt="4"/>
            </a:pPr>
            <a:r>
              <a:rPr lang="en-US" sz="2000" dirty="0" smtClean="0">
                <a:solidFill>
                  <a:schemeClr val="tx2">
                    <a:lumMod val="40000"/>
                    <a:lumOff val="60000"/>
                  </a:schemeClr>
                </a:solidFill>
              </a:rPr>
              <a:t>Comments and conclusions.</a:t>
            </a:r>
          </a:p>
          <a:p>
            <a:endParaRPr lang="en-US" dirty="0"/>
          </a:p>
          <a:p>
            <a:endParaRPr lang="en-US" dirty="0"/>
          </a:p>
        </p:txBody>
      </p:sp>
      <p:sp>
        <p:nvSpPr>
          <p:cNvPr id="5" name="TextBox 4"/>
          <p:cNvSpPr txBox="1"/>
          <p:nvPr/>
        </p:nvSpPr>
        <p:spPr>
          <a:xfrm>
            <a:off x="3604219" y="285750"/>
            <a:ext cx="1444626" cy="584775"/>
          </a:xfrm>
          <a:prstGeom prst="rect">
            <a:avLst/>
          </a:prstGeom>
          <a:noFill/>
        </p:spPr>
        <p:txBody>
          <a:bodyPr wrap="none" rtlCol="0">
            <a:spAutoFit/>
          </a:bodyPr>
          <a:lstStyle/>
          <a:p>
            <a:r>
              <a:rPr lang="en-US" sz="3200" b="1" dirty="0" smtClean="0"/>
              <a:t>Outline</a:t>
            </a:r>
            <a:endParaRPr lang="en-US" sz="3200" b="1" dirty="0"/>
          </a:p>
        </p:txBody>
      </p:sp>
      <p:sp>
        <p:nvSpPr>
          <p:cNvPr id="2" name="Slide Number Placeholder 1"/>
          <p:cNvSpPr>
            <a:spLocks noGrp="1"/>
          </p:cNvSpPr>
          <p:nvPr>
            <p:ph type="sldNum" sz="quarter" idx="12"/>
          </p:nvPr>
        </p:nvSpPr>
        <p:spPr>
          <a:xfrm>
            <a:off x="3945532" y="4776490"/>
            <a:ext cx="762000" cy="273844"/>
          </a:xfrm>
        </p:spPr>
        <p:txBody>
          <a:bodyPr/>
          <a:lstStyle/>
          <a:p>
            <a:pPr algn="ctr"/>
            <a:fld id="{8F82E0A0-C266-4798-8C8F-B9F91E9DA37E}" type="slidenum">
              <a:rPr lang="en-US" sz="1400" b="1" smtClean="0">
                <a:solidFill>
                  <a:srgbClr val="FFFFFF"/>
                </a:solidFill>
              </a:rPr>
              <a:pPr algn="ctr"/>
              <a:t>2</a:t>
            </a:fld>
            <a:endParaRPr lang="en-US" sz="1400" b="1" dirty="0">
              <a:solidFill>
                <a:srgbClr val="FFFFFF"/>
              </a:solidFill>
            </a:endParaRPr>
          </a:p>
        </p:txBody>
      </p:sp>
    </p:spTree>
    <p:extLst>
      <p:ext uri="{BB962C8B-B14F-4D97-AF65-F5344CB8AC3E}">
        <p14:creationId xmlns:p14="http://schemas.microsoft.com/office/powerpoint/2010/main" val="30132767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44006" y="1047750"/>
            <a:ext cx="10697606" cy="3657600"/>
            <a:chOff x="-838200" y="1657350"/>
            <a:chExt cx="10697606" cy="3657600"/>
          </a:xfrm>
        </p:grpSpPr>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657350"/>
              <a:ext cx="10697606"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3088830"/>
              <a:ext cx="6391276" cy="1548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284196" y="2266950"/>
              <a:ext cx="481850" cy="360601"/>
            </a:xfrm>
            <a:prstGeom prst="rect">
              <a:avLst/>
            </a:prstGeom>
            <a:noFill/>
          </p:spPr>
          <p:txBody>
            <a:bodyPr wrap="none" rtlCol="0">
              <a:spAutoFit/>
            </a:bodyPr>
            <a:lstStyle/>
            <a:p>
              <a:r>
                <a:rPr lang="en-US" sz="2400" dirty="0" smtClean="0">
                  <a:solidFill>
                    <a:srgbClr val="FF0000"/>
                  </a:solidFill>
                </a:rPr>
                <a:t>P</a:t>
              </a:r>
              <a:r>
                <a:rPr lang="en-US" sz="2400" baseline="-25000" dirty="0" smtClean="0">
                  <a:solidFill>
                    <a:srgbClr val="FF0000"/>
                  </a:solidFill>
                </a:rPr>
                <a:t>1</a:t>
              </a:r>
              <a:endParaRPr lang="en-US" sz="2400" dirty="0">
                <a:solidFill>
                  <a:srgbClr val="FF0000"/>
                </a:solidFill>
              </a:endParaRPr>
            </a:p>
          </p:txBody>
        </p:sp>
        <p:sp>
          <p:nvSpPr>
            <p:cNvPr id="8" name="TextBox 7"/>
            <p:cNvSpPr txBox="1"/>
            <p:nvPr/>
          </p:nvSpPr>
          <p:spPr>
            <a:xfrm>
              <a:off x="8281150" y="2419350"/>
              <a:ext cx="481850" cy="360601"/>
            </a:xfrm>
            <a:prstGeom prst="rect">
              <a:avLst/>
            </a:prstGeom>
            <a:noFill/>
          </p:spPr>
          <p:txBody>
            <a:bodyPr wrap="none" rtlCol="0">
              <a:spAutoFit/>
            </a:bodyPr>
            <a:lstStyle/>
            <a:p>
              <a:r>
                <a:rPr lang="en-US" sz="2400" dirty="0" smtClean="0">
                  <a:solidFill>
                    <a:srgbClr val="FF0000"/>
                  </a:solidFill>
                </a:rPr>
                <a:t>P</a:t>
              </a:r>
              <a:r>
                <a:rPr lang="en-US" sz="2400" baseline="-25000" dirty="0">
                  <a:solidFill>
                    <a:srgbClr val="FF0000"/>
                  </a:solidFill>
                </a:rPr>
                <a:t>2</a:t>
              </a:r>
              <a:endParaRPr lang="en-US" sz="2400" dirty="0">
                <a:solidFill>
                  <a:srgbClr val="FF0000"/>
                </a:solidFill>
              </a:endParaRPr>
            </a:p>
          </p:txBody>
        </p:sp>
        <p:sp>
          <p:nvSpPr>
            <p:cNvPr id="9" name="TextBox 8"/>
            <p:cNvSpPr txBox="1"/>
            <p:nvPr/>
          </p:nvSpPr>
          <p:spPr>
            <a:xfrm>
              <a:off x="1066800" y="2973149"/>
              <a:ext cx="481850" cy="360601"/>
            </a:xfrm>
            <a:prstGeom prst="rect">
              <a:avLst/>
            </a:prstGeom>
            <a:noFill/>
          </p:spPr>
          <p:txBody>
            <a:bodyPr wrap="none" rtlCol="0">
              <a:spAutoFit/>
            </a:bodyPr>
            <a:lstStyle/>
            <a:p>
              <a:r>
                <a:rPr lang="en-US" sz="2400" dirty="0" smtClean="0">
                  <a:solidFill>
                    <a:srgbClr val="FF0000"/>
                  </a:solidFill>
                </a:rPr>
                <a:t>P</a:t>
              </a:r>
              <a:r>
                <a:rPr lang="en-US" sz="2400" baseline="-25000" dirty="0" smtClean="0">
                  <a:solidFill>
                    <a:srgbClr val="FF0000"/>
                  </a:solidFill>
                </a:rPr>
                <a:t>3</a:t>
              </a:r>
              <a:endParaRPr lang="en-US" sz="2400" dirty="0">
                <a:solidFill>
                  <a:srgbClr val="FF0000"/>
                </a:solidFill>
              </a:endParaRPr>
            </a:p>
          </p:txBody>
        </p:sp>
        <p:sp>
          <p:nvSpPr>
            <p:cNvPr id="10" name="TextBox 9"/>
            <p:cNvSpPr txBox="1"/>
            <p:nvPr/>
          </p:nvSpPr>
          <p:spPr>
            <a:xfrm>
              <a:off x="5493099" y="2800350"/>
              <a:ext cx="1669701" cy="576961"/>
            </a:xfrm>
            <a:prstGeom prst="rect">
              <a:avLst/>
            </a:prstGeom>
            <a:noFill/>
          </p:spPr>
          <p:txBody>
            <a:bodyPr wrap="none" rtlCol="0">
              <a:spAutoFit/>
            </a:bodyPr>
            <a:lstStyle/>
            <a:p>
              <a:r>
                <a:rPr lang="en-US" sz="2400" dirty="0" smtClean="0">
                  <a:solidFill>
                    <a:srgbClr val="FF0000"/>
                  </a:solidFill>
                </a:rPr>
                <a:t>Zoom of </a:t>
              </a:r>
              <a:r>
                <a:rPr lang="en-US" sz="2400" dirty="0">
                  <a:solidFill>
                    <a:srgbClr val="FF0000"/>
                  </a:solidFill>
                </a:rPr>
                <a:t>P</a:t>
              </a:r>
              <a:r>
                <a:rPr lang="en-US" sz="2400" baseline="-25000" dirty="0">
                  <a:solidFill>
                    <a:srgbClr val="FF0000"/>
                  </a:solidFill>
                </a:rPr>
                <a:t>3</a:t>
              </a:r>
              <a:endParaRPr lang="en-US" sz="2400" dirty="0">
                <a:solidFill>
                  <a:srgbClr val="FF0000"/>
                </a:solidFill>
              </a:endParaRPr>
            </a:p>
            <a:p>
              <a:endParaRPr lang="en-US" dirty="0"/>
            </a:p>
          </p:txBody>
        </p:sp>
      </p:grpSp>
      <p:sp>
        <p:nvSpPr>
          <p:cNvPr id="11" name="TextBox 10"/>
          <p:cNvSpPr txBox="1"/>
          <p:nvPr/>
        </p:nvSpPr>
        <p:spPr>
          <a:xfrm>
            <a:off x="2034499" y="361950"/>
            <a:ext cx="4560864" cy="1077218"/>
          </a:xfrm>
          <a:prstGeom prst="rect">
            <a:avLst/>
          </a:prstGeom>
          <a:noFill/>
        </p:spPr>
        <p:txBody>
          <a:bodyPr wrap="none" rtlCol="0">
            <a:spAutoFit/>
          </a:bodyPr>
          <a:lstStyle/>
          <a:p>
            <a:r>
              <a:rPr lang="en-US" sz="3200" b="1" dirty="0" smtClean="0"/>
              <a:t>Primaries</a:t>
            </a:r>
            <a:r>
              <a:rPr lang="en-US" sz="3200" b="1" dirty="0"/>
              <a:t> </a:t>
            </a:r>
            <a:r>
              <a:rPr lang="en-US" sz="3200" b="1" dirty="0" smtClean="0"/>
              <a:t>of the model </a:t>
            </a:r>
            <a:endParaRPr lang="en-US" sz="3200" b="1" dirty="0"/>
          </a:p>
          <a:p>
            <a:r>
              <a:rPr lang="en-US" sz="3200" b="1" dirty="0" smtClean="0"/>
              <a:t> </a:t>
            </a:r>
            <a:endParaRPr lang="en-US" sz="3200" b="1" dirty="0"/>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15200" y="4774715"/>
            <a:ext cx="1722352" cy="358824"/>
          </a:xfrm>
          <a:prstGeom prst="rect">
            <a:avLst/>
          </a:prstGeom>
        </p:spPr>
      </p:pic>
      <p:sp>
        <p:nvSpPr>
          <p:cNvPr id="2" name="Slide Number Placeholder 1"/>
          <p:cNvSpPr>
            <a:spLocks noGrp="1"/>
          </p:cNvSpPr>
          <p:nvPr>
            <p:ph type="sldNum" sz="quarter" idx="12"/>
          </p:nvPr>
        </p:nvSpPr>
        <p:spPr>
          <a:xfrm>
            <a:off x="4343400" y="4812507"/>
            <a:ext cx="762000" cy="273844"/>
          </a:xfrm>
        </p:spPr>
        <p:txBody>
          <a:bodyPr/>
          <a:lstStyle/>
          <a:p>
            <a:pPr algn="ctr"/>
            <a:fld id="{8F82E0A0-C266-4798-8C8F-B9F91E9DA37E}" type="slidenum">
              <a:rPr lang="en-US" sz="1400" b="1" smtClean="0">
                <a:solidFill>
                  <a:srgbClr val="FFFFFF"/>
                </a:solidFill>
              </a:rPr>
              <a:pPr algn="ctr"/>
              <a:t>20</a:t>
            </a:fld>
            <a:endParaRPr lang="en-US" sz="1400" b="1" dirty="0">
              <a:solidFill>
                <a:srgbClr val="FFFFFF"/>
              </a:solidFill>
            </a:endParaRPr>
          </a:p>
        </p:txBody>
      </p:sp>
    </p:spTree>
    <p:extLst>
      <p:ext uri="{BB962C8B-B14F-4D97-AF65-F5344CB8AC3E}">
        <p14:creationId xmlns:p14="http://schemas.microsoft.com/office/powerpoint/2010/main" val="31230767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4191000" y="4812507"/>
            <a:ext cx="762000" cy="273844"/>
          </a:xfrm>
        </p:spPr>
        <p:txBody>
          <a:bodyPr/>
          <a:lstStyle/>
          <a:p>
            <a:pPr algn="ctr"/>
            <a:fld id="{8F82E0A0-C266-4798-8C8F-B9F91E9DA37E}" type="slidenum">
              <a:rPr lang="en-US" sz="1400" b="1" smtClean="0">
                <a:solidFill>
                  <a:srgbClr val="FFFFFF"/>
                </a:solidFill>
              </a:rPr>
              <a:pPr algn="ctr"/>
              <a:t>21</a:t>
            </a:fld>
            <a:endParaRPr lang="en-US" sz="1400" b="1" dirty="0">
              <a:solidFill>
                <a:srgbClr val="FFFFFF"/>
              </a:solidFill>
            </a:endParaRPr>
          </a:p>
        </p:txBody>
      </p:sp>
      <p:grpSp>
        <p:nvGrpSpPr>
          <p:cNvPr id="5" name="Group 4"/>
          <p:cNvGrpSpPr/>
          <p:nvPr/>
        </p:nvGrpSpPr>
        <p:grpSpPr>
          <a:xfrm>
            <a:off x="-152399" y="285750"/>
            <a:ext cx="9220200" cy="4613196"/>
            <a:chOff x="609601" y="-657317"/>
            <a:chExt cx="7467599" cy="5484083"/>
          </a:xfrm>
        </p:grpSpPr>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1" y="-23221"/>
              <a:ext cx="7408805" cy="3618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923928" y="610875"/>
              <a:ext cx="447558" cy="461665"/>
            </a:xfrm>
            <a:prstGeom prst="rect">
              <a:avLst/>
            </a:prstGeom>
            <a:noFill/>
          </p:spPr>
          <p:txBody>
            <a:bodyPr wrap="none" rtlCol="0">
              <a:spAutoFit/>
            </a:bodyPr>
            <a:lstStyle/>
            <a:p>
              <a:r>
                <a:rPr lang="en-US" sz="2400" dirty="0" smtClean="0">
                  <a:solidFill>
                    <a:srgbClr val="FF0000"/>
                  </a:solidFill>
                </a:rPr>
                <a:t>P</a:t>
              </a:r>
              <a:r>
                <a:rPr lang="en-US" sz="2400" baseline="-25000" dirty="0" smtClean="0">
                  <a:solidFill>
                    <a:srgbClr val="FF0000"/>
                  </a:solidFill>
                </a:rPr>
                <a:t>1</a:t>
              </a:r>
              <a:endParaRPr lang="en-US" sz="2400" dirty="0">
                <a:solidFill>
                  <a:srgbClr val="FF0000"/>
                </a:solidFill>
              </a:endParaRPr>
            </a:p>
          </p:txBody>
        </p:sp>
        <p:sp>
          <p:nvSpPr>
            <p:cNvPr id="8" name="TextBox 7"/>
            <p:cNvSpPr txBox="1"/>
            <p:nvPr/>
          </p:nvSpPr>
          <p:spPr>
            <a:xfrm>
              <a:off x="6804248" y="1335557"/>
              <a:ext cx="447558" cy="461665"/>
            </a:xfrm>
            <a:prstGeom prst="rect">
              <a:avLst/>
            </a:prstGeom>
            <a:noFill/>
          </p:spPr>
          <p:txBody>
            <a:bodyPr wrap="none" rtlCol="0">
              <a:spAutoFit/>
            </a:bodyPr>
            <a:lstStyle/>
            <a:p>
              <a:r>
                <a:rPr lang="en-US" sz="2400" dirty="0" smtClean="0">
                  <a:solidFill>
                    <a:srgbClr val="FF0000"/>
                  </a:solidFill>
                </a:rPr>
                <a:t>P</a:t>
              </a:r>
              <a:r>
                <a:rPr lang="en-US" sz="2400" baseline="-25000" dirty="0">
                  <a:solidFill>
                    <a:srgbClr val="FF0000"/>
                  </a:solidFill>
                </a:rPr>
                <a:t>2</a:t>
              </a:r>
              <a:endParaRPr lang="en-US" sz="2400" dirty="0">
                <a:solidFill>
                  <a:srgbClr val="FF0000"/>
                </a:solidFill>
              </a:endParaRPr>
            </a:p>
          </p:txBody>
        </p:sp>
        <p:sp>
          <p:nvSpPr>
            <p:cNvPr id="9" name="TextBox 8"/>
            <p:cNvSpPr txBox="1"/>
            <p:nvPr/>
          </p:nvSpPr>
          <p:spPr>
            <a:xfrm>
              <a:off x="2627784" y="1516727"/>
              <a:ext cx="1369286" cy="461665"/>
            </a:xfrm>
            <a:prstGeom prst="rect">
              <a:avLst/>
            </a:prstGeom>
            <a:noFill/>
          </p:spPr>
          <p:txBody>
            <a:bodyPr wrap="none" rtlCol="0">
              <a:spAutoFit/>
            </a:bodyPr>
            <a:lstStyle/>
            <a:p>
              <a:r>
                <a:rPr lang="en-US" sz="2400" dirty="0" smtClean="0">
                  <a:solidFill>
                    <a:srgbClr val="FF0000"/>
                  </a:solidFill>
                </a:rPr>
                <a:t>P</a:t>
              </a:r>
              <a:r>
                <a:rPr lang="en-US" sz="2400" baseline="-25000" dirty="0">
                  <a:solidFill>
                    <a:srgbClr val="FF0000"/>
                  </a:solidFill>
                </a:rPr>
                <a:t>3</a:t>
              </a:r>
              <a:r>
                <a:rPr lang="en-US" sz="2400" baseline="-25000" dirty="0" smtClean="0">
                  <a:solidFill>
                    <a:srgbClr val="FF0000"/>
                  </a:solidFill>
                </a:rPr>
                <a:t> </a:t>
              </a:r>
              <a:r>
                <a:rPr lang="en-US" sz="2400" dirty="0" smtClean="0">
                  <a:solidFill>
                    <a:srgbClr val="FF0000"/>
                  </a:solidFill>
                </a:rPr>
                <a:t>+ IM</a:t>
              </a:r>
              <a:r>
                <a:rPr lang="en-US" sz="2400" baseline="-25000" dirty="0" smtClean="0">
                  <a:solidFill>
                    <a:srgbClr val="FF0000"/>
                  </a:solidFill>
                </a:rPr>
                <a:t>212</a:t>
              </a:r>
              <a:endParaRPr lang="en-US" sz="2400" dirty="0">
                <a:solidFill>
                  <a:srgbClr val="FF0000"/>
                </a:solidFill>
              </a:endParaRPr>
            </a:p>
          </p:txBody>
        </p:sp>
        <p:sp>
          <p:nvSpPr>
            <p:cNvPr id="10" name="TextBox 9"/>
            <p:cNvSpPr txBox="1"/>
            <p:nvPr/>
          </p:nvSpPr>
          <p:spPr>
            <a:xfrm>
              <a:off x="3810000" y="-657317"/>
              <a:ext cx="1069332" cy="584775"/>
            </a:xfrm>
            <a:prstGeom prst="rect">
              <a:avLst/>
            </a:prstGeom>
            <a:noFill/>
          </p:spPr>
          <p:txBody>
            <a:bodyPr wrap="none" rtlCol="0">
              <a:spAutoFit/>
            </a:bodyPr>
            <a:lstStyle/>
            <a:p>
              <a:r>
                <a:rPr lang="en-US" sz="3200" b="1" dirty="0" smtClean="0"/>
                <a:t>DATA</a:t>
              </a:r>
              <a:endParaRPr lang="en-US" sz="3200" b="1" dirty="0"/>
            </a:p>
          </p:txBody>
        </p:sp>
        <p:sp>
          <p:nvSpPr>
            <p:cNvPr id="11" name="TextBox 10"/>
            <p:cNvSpPr txBox="1"/>
            <p:nvPr/>
          </p:nvSpPr>
          <p:spPr>
            <a:xfrm>
              <a:off x="755576" y="4385741"/>
              <a:ext cx="231154" cy="338554"/>
            </a:xfrm>
            <a:prstGeom prst="rect">
              <a:avLst/>
            </a:prstGeom>
            <a:noFill/>
          </p:spPr>
          <p:txBody>
            <a:bodyPr wrap="none" rtlCol="0">
              <a:spAutoFit/>
            </a:bodyPr>
            <a:lstStyle/>
            <a:p>
              <a:r>
                <a:rPr lang="en-US" sz="2400" baseline="-25000" dirty="0" smtClean="0">
                  <a:solidFill>
                    <a:srgbClr val="FF0000"/>
                  </a:solidFill>
                </a:rPr>
                <a:t> </a:t>
              </a:r>
            </a:p>
          </p:txBody>
        </p:sp>
        <mc:AlternateContent xmlns:mc="http://schemas.openxmlformats.org/markup-compatibility/2006" xmlns:a14="http://schemas.microsoft.com/office/drawing/2010/main">
          <mc:Choice Requires="a14">
            <p:sp>
              <p:nvSpPr>
                <p:cNvPr id="12" name="TextBox 11"/>
                <p:cNvSpPr txBox="1"/>
                <p:nvPr/>
              </p:nvSpPr>
              <p:spPr>
                <a:xfrm>
                  <a:off x="1125594" y="3509601"/>
                  <a:ext cx="6951606" cy="1317165"/>
                </a:xfrm>
                <a:prstGeom prst="rect">
                  <a:avLst/>
                </a:prstGeom>
                <a:noFill/>
              </p:spPr>
              <p:txBody>
                <a:bodyPr wrap="square" rtlCol="0">
                  <a:spAutoFit/>
                </a:bodyPr>
                <a:lstStyle/>
                <a:p>
                  <a:pPr algn="just"/>
                  <a:r>
                    <a:rPr lang="en-US" sz="2200" dirty="0" smtClean="0">
                      <a:solidFill>
                        <a:schemeClr val="tx1"/>
                      </a:solidFill>
                    </a:rPr>
                    <a:t>IM</a:t>
                  </a:r>
                  <a:r>
                    <a:rPr lang="en-US" sz="2200" baseline="-25000" dirty="0" smtClean="0">
                      <a:solidFill>
                        <a:schemeClr val="tx1"/>
                      </a:solidFill>
                    </a:rPr>
                    <a:t>212 </a:t>
                  </a:r>
                  <a:r>
                    <a:rPr lang="en-US" sz="2200" dirty="0" smtClean="0">
                      <a:solidFill>
                        <a:schemeClr val="tx1"/>
                      </a:solidFill>
                    </a:rPr>
                    <a:t>: Internal multiple of first order, with downward </a:t>
                  </a:r>
                </a:p>
                <a:p>
                  <a:pPr algn="just"/>
                  <a:r>
                    <a:rPr lang="en-US" sz="2200" dirty="0" smtClean="0">
                      <a:solidFill>
                        <a:schemeClr val="tx1"/>
                      </a:solidFill>
                    </a:rPr>
                    <a:t>reflection at the reflector </a:t>
                  </a:r>
                  <a:r>
                    <a:rPr lang="en-US" sz="2200" dirty="0">
                      <a:solidFill>
                        <a:schemeClr val="tx1"/>
                      </a:solidFill>
                    </a:rPr>
                    <a:t>with depth </a:t>
                  </a:r>
                  <a14:m>
                    <m:oMath xmlns:m="http://schemas.openxmlformats.org/officeDocument/2006/math">
                      <m:sSub>
                        <m:sSubPr>
                          <m:ctrlPr>
                            <a:rPr lang="en-US" sz="2200" i="1">
                              <a:solidFill>
                                <a:schemeClr val="tx1"/>
                              </a:solidFill>
                              <a:latin typeface="Cambria Math"/>
                            </a:rPr>
                          </m:ctrlPr>
                        </m:sSubPr>
                        <m:e>
                          <m:r>
                            <a:rPr lang="en-US" sz="2200" i="1">
                              <a:solidFill>
                                <a:schemeClr val="tx1"/>
                              </a:solidFill>
                              <a:latin typeface="Cambria Math"/>
                            </a:rPr>
                            <m:t>𝑍</m:t>
                          </m:r>
                        </m:e>
                        <m:sub>
                          <m:r>
                            <a:rPr lang="en-US" sz="2200" b="0" i="1" smtClean="0">
                              <a:solidFill>
                                <a:schemeClr val="tx1"/>
                              </a:solidFill>
                              <a:latin typeface="Cambria Math"/>
                            </a:rPr>
                            <m:t>1</m:t>
                          </m:r>
                        </m:sub>
                      </m:sSub>
                      <m:r>
                        <a:rPr lang="en-US" sz="2200" b="0" i="0" smtClean="0">
                          <a:solidFill>
                            <a:schemeClr val="tx1"/>
                          </a:solidFill>
                          <a:latin typeface="Cambria Math"/>
                        </a:rPr>
                        <m:t>, </m:t>
                      </m:r>
                      <m:r>
                        <m:rPr>
                          <m:sty m:val="p"/>
                        </m:rPr>
                        <a:rPr lang="en-US" sz="2200" b="0" i="0" smtClean="0">
                          <a:solidFill>
                            <a:schemeClr val="tx1"/>
                          </a:solidFill>
                          <a:latin typeface="Cambria Math"/>
                        </a:rPr>
                        <m:t>and</m:t>
                      </m:r>
                      <m:r>
                        <a:rPr lang="en-US" sz="2200" b="0" i="0" smtClean="0">
                          <a:solidFill>
                            <a:schemeClr val="tx1"/>
                          </a:solidFill>
                          <a:latin typeface="Cambria Math"/>
                        </a:rPr>
                        <m:t> </m:t>
                      </m:r>
                      <m:r>
                        <m:rPr>
                          <m:sty m:val="p"/>
                        </m:rPr>
                        <a:rPr lang="en-US" sz="2200" b="0" i="0" smtClean="0">
                          <a:solidFill>
                            <a:schemeClr val="tx1"/>
                          </a:solidFill>
                          <a:latin typeface="Cambria Math"/>
                        </a:rPr>
                        <m:t>both</m:t>
                      </m:r>
                      <m:r>
                        <a:rPr lang="en-US" sz="2200" b="0" i="0" smtClean="0">
                          <a:solidFill>
                            <a:schemeClr val="tx1"/>
                          </a:solidFill>
                          <a:latin typeface="Cambria Math"/>
                        </a:rPr>
                        <m:t> </m:t>
                      </m:r>
                    </m:oMath>
                  </a14:m>
                  <a:r>
                    <a:rPr lang="en-US" sz="2200" dirty="0" smtClean="0">
                      <a:solidFill>
                        <a:schemeClr val="tx1"/>
                      </a:solidFill>
                    </a:rPr>
                    <a:t>upward reflections </a:t>
                  </a:r>
                  <a:r>
                    <a:rPr lang="en-US" sz="2200" dirty="0">
                      <a:solidFill>
                        <a:schemeClr val="tx1"/>
                      </a:solidFill>
                    </a:rPr>
                    <a:t>at </a:t>
                  </a:r>
                  <a:r>
                    <a:rPr lang="en-US" sz="2200" dirty="0" smtClean="0">
                      <a:solidFill>
                        <a:schemeClr val="tx1"/>
                      </a:solidFill>
                    </a:rPr>
                    <a:t>the reflector </a:t>
                  </a:r>
                  <a:r>
                    <a:rPr lang="en-US" sz="2200" dirty="0">
                      <a:solidFill>
                        <a:schemeClr val="tx1"/>
                      </a:solidFill>
                    </a:rPr>
                    <a:t>with depth </a:t>
                  </a:r>
                  <a14:m>
                    <m:oMath xmlns:m="http://schemas.openxmlformats.org/officeDocument/2006/math">
                      <m:sSub>
                        <m:sSubPr>
                          <m:ctrlPr>
                            <a:rPr lang="en-US" sz="2200" i="1">
                              <a:solidFill>
                                <a:schemeClr val="tx1"/>
                              </a:solidFill>
                              <a:latin typeface="Cambria Math"/>
                            </a:rPr>
                          </m:ctrlPr>
                        </m:sSubPr>
                        <m:e>
                          <m:r>
                            <a:rPr lang="en-US" sz="2200" i="1">
                              <a:solidFill>
                                <a:schemeClr val="tx1"/>
                              </a:solidFill>
                              <a:latin typeface="Cambria Math"/>
                            </a:rPr>
                            <m:t>𝑍</m:t>
                          </m:r>
                        </m:e>
                        <m:sub>
                          <m:r>
                            <a:rPr lang="en-US" sz="2200" b="0" i="1" smtClean="0">
                              <a:solidFill>
                                <a:schemeClr val="tx1"/>
                              </a:solidFill>
                              <a:latin typeface="Cambria Math"/>
                            </a:rPr>
                            <m:t>2</m:t>
                          </m:r>
                        </m:sub>
                      </m:sSub>
                    </m:oMath>
                  </a14:m>
                  <a:r>
                    <a:rPr lang="en-US" sz="2200" dirty="0" smtClean="0">
                      <a:solidFill>
                        <a:schemeClr val="tx1"/>
                      </a:solidFill>
                    </a:rPr>
                    <a:t>.</a:t>
                  </a:r>
                  <a:endParaRPr lang="en-US" sz="2200" dirty="0">
                    <a:solidFill>
                      <a:schemeClr val="tx1"/>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1125594" y="3509601"/>
                  <a:ext cx="6951606" cy="1317165"/>
                </a:xfrm>
                <a:prstGeom prst="rect">
                  <a:avLst/>
                </a:prstGeom>
                <a:blipFill rotWithShape="1">
                  <a:blip r:embed="rId3"/>
                  <a:stretch>
                    <a:fillRect l="-923" t="-2747" r="-923" b="-10440"/>
                  </a:stretch>
                </a:blipFill>
              </p:spPr>
              <p:txBody>
                <a:bodyPr/>
                <a:lstStyle/>
                <a:p>
                  <a:r>
                    <a:rPr lang="en-US">
                      <a:noFill/>
                    </a:rPr>
                    <a:t> </a:t>
                  </a:r>
                </a:p>
              </p:txBody>
            </p:sp>
          </mc:Fallback>
        </mc:AlternateContent>
      </p:grpSp>
    </p:spTree>
    <p:extLst>
      <p:ext uri="{BB962C8B-B14F-4D97-AF65-F5344CB8AC3E}">
        <p14:creationId xmlns:p14="http://schemas.microsoft.com/office/powerpoint/2010/main" val="29513642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250780"/>
            <a:ext cx="9067800" cy="3378370"/>
            <a:chOff x="949014" y="666750"/>
            <a:chExt cx="7223386" cy="4870182"/>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9014" y="1324465"/>
              <a:ext cx="7223386" cy="4212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680547" y="2219214"/>
              <a:ext cx="447558" cy="461665"/>
            </a:xfrm>
            <a:prstGeom prst="rect">
              <a:avLst/>
            </a:prstGeom>
            <a:noFill/>
          </p:spPr>
          <p:txBody>
            <a:bodyPr wrap="none" rtlCol="0">
              <a:spAutoFit/>
            </a:bodyPr>
            <a:lstStyle/>
            <a:p>
              <a:r>
                <a:rPr lang="en-US" sz="2400" dirty="0" smtClean="0">
                  <a:solidFill>
                    <a:srgbClr val="FF0000"/>
                  </a:solidFill>
                </a:rPr>
                <a:t>P</a:t>
              </a:r>
              <a:r>
                <a:rPr lang="en-US" sz="2400" baseline="-25000" dirty="0" smtClean="0">
                  <a:solidFill>
                    <a:srgbClr val="FF0000"/>
                  </a:solidFill>
                </a:rPr>
                <a:t>1</a:t>
              </a:r>
              <a:endParaRPr lang="en-US" sz="2400" dirty="0">
                <a:solidFill>
                  <a:srgbClr val="FF0000"/>
                </a:solidFill>
              </a:endParaRPr>
            </a:p>
          </p:txBody>
        </p:sp>
        <p:sp>
          <p:nvSpPr>
            <p:cNvPr id="7" name="TextBox 6"/>
            <p:cNvSpPr txBox="1"/>
            <p:nvPr/>
          </p:nvSpPr>
          <p:spPr>
            <a:xfrm>
              <a:off x="6943842" y="2461182"/>
              <a:ext cx="447558" cy="461665"/>
            </a:xfrm>
            <a:prstGeom prst="rect">
              <a:avLst/>
            </a:prstGeom>
            <a:noFill/>
          </p:spPr>
          <p:txBody>
            <a:bodyPr wrap="none" rtlCol="0">
              <a:spAutoFit/>
            </a:bodyPr>
            <a:lstStyle/>
            <a:p>
              <a:r>
                <a:rPr lang="en-US" sz="2400" dirty="0" smtClean="0">
                  <a:solidFill>
                    <a:srgbClr val="FF0000"/>
                  </a:solidFill>
                </a:rPr>
                <a:t>P</a:t>
              </a:r>
              <a:r>
                <a:rPr lang="en-US" sz="2400" baseline="-25000" dirty="0">
                  <a:solidFill>
                    <a:srgbClr val="FF0000"/>
                  </a:solidFill>
                </a:rPr>
                <a:t>2</a:t>
              </a:r>
              <a:endParaRPr lang="en-US" sz="2400" dirty="0">
                <a:solidFill>
                  <a:srgbClr val="FF0000"/>
                </a:solidFill>
              </a:endParaRPr>
            </a:p>
          </p:txBody>
        </p:sp>
        <p:sp>
          <p:nvSpPr>
            <p:cNvPr id="8" name="TextBox 7"/>
            <p:cNvSpPr txBox="1"/>
            <p:nvPr/>
          </p:nvSpPr>
          <p:spPr>
            <a:xfrm>
              <a:off x="2769228" y="666750"/>
              <a:ext cx="4013703" cy="1464157"/>
            </a:xfrm>
            <a:prstGeom prst="rect">
              <a:avLst/>
            </a:prstGeom>
            <a:noFill/>
          </p:spPr>
          <p:txBody>
            <a:bodyPr wrap="none" rtlCol="0">
              <a:spAutoFit/>
            </a:bodyPr>
            <a:lstStyle/>
            <a:p>
              <a:r>
                <a:rPr lang="en-US" sz="2800" b="1" dirty="0" smtClean="0"/>
                <a:t>Data (after attenuation of IM)</a:t>
              </a:r>
              <a:endParaRPr lang="en-US" sz="2800" b="1" dirty="0"/>
            </a:p>
            <a:p>
              <a:r>
                <a:rPr lang="en-US" sz="3200" b="1" dirty="0" smtClean="0"/>
                <a:t> </a:t>
              </a:r>
              <a:endParaRPr lang="en-US" sz="3200" b="1" dirty="0"/>
            </a:p>
          </p:txBody>
        </p:sp>
        <p:sp>
          <p:nvSpPr>
            <p:cNvPr id="9" name="Right Brace 8"/>
            <p:cNvSpPr/>
            <p:nvPr/>
          </p:nvSpPr>
          <p:spPr>
            <a:xfrm>
              <a:off x="2284430" y="3325510"/>
              <a:ext cx="139570" cy="453850"/>
            </a:xfrm>
            <a:prstGeom prst="rightBrace">
              <a:avLst/>
            </a:prstGeom>
            <a:noFill/>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4063214" y="3120272"/>
              <a:ext cx="1887585" cy="1020472"/>
            </a:xfrm>
            <a:prstGeom prst="rect">
              <a:avLst/>
            </a:prstGeom>
            <a:noFill/>
          </p:spPr>
          <p:txBody>
            <a:bodyPr wrap="none" rtlCol="0">
              <a:spAutoFit/>
            </a:bodyPr>
            <a:lstStyle/>
            <a:p>
              <a:r>
                <a:rPr lang="en-US" sz="2000" b="1" dirty="0" smtClean="0">
                  <a:solidFill>
                    <a:srgbClr val="FF0000"/>
                  </a:solidFill>
                </a:rPr>
                <a:t>Zoom of </a:t>
              </a:r>
              <a:r>
                <a:rPr lang="en-US" sz="2000" dirty="0">
                  <a:solidFill>
                    <a:srgbClr val="FF0000"/>
                  </a:solidFill>
                </a:rPr>
                <a:t>P</a:t>
              </a:r>
              <a:r>
                <a:rPr lang="en-US" sz="2000" baseline="-25000" dirty="0">
                  <a:solidFill>
                    <a:srgbClr val="FF0000"/>
                  </a:solidFill>
                </a:rPr>
                <a:t>3 </a:t>
              </a:r>
              <a:r>
                <a:rPr lang="en-US" sz="2000" dirty="0">
                  <a:solidFill>
                    <a:srgbClr val="FF0000"/>
                  </a:solidFill>
                </a:rPr>
                <a:t>+ </a:t>
              </a:r>
              <a:r>
                <a:rPr lang="en-US" sz="2000" dirty="0" smtClean="0">
                  <a:solidFill>
                    <a:srgbClr val="FF0000"/>
                  </a:solidFill>
                </a:rPr>
                <a:t>IM</a:t>
              </a:r>
              <a:r>
                <a:rPr lang="en-US" sz="2000" baseline="-25000" dirty="0" smtClean="0">
                  <a:solidFill>
                    <a:srgbClr val="FF0000"/>
                  </a:solidFill>
                </a:rPr>
                <a:t>212 </a:t>
              </a:r>
              <a:endParaRPr lang="en-US" sz="2000" dirty="0">
                <a:solidFill>
                  <a:srgbClr val="FF0000"/>
                </a:solidFill>
              </a:endParaRPr>
            </a:p>
            <a:p>
              <a:endParaRPr lang="en-US" sz="2000" b="1" dirty="0">
                <a:solidFill>
                  <a:srgbClr val="FF0000"/>
                </a:solidFill>
              </a:endParaRPr>
            </a:p>
          </p:txBody>
        </p:sp>
        <p:sp>
          <p:nvSpPr>
            <p:cNvPr id="11" name="TextBox 10"/>
            <p:cNvSpPr txBox="1"/>
            <p:nvPr/>
          </p:nvSpPr>
          <p:spPr>
            <a:xfrm>
              <a:off x="2405831" y="3207847"/>
              <a:ext cx="908518" cy="461665"/>
            </a:xfrm>
            <a:prstGeom prst="rect">
              <a:avLst/>
            </a:prstGeom>
            <a:noFill/>
          </p:spPr>
          <p:txBody>
            <a:bodyPr wrap="none" rtlCol="0">
              <a:spAutoFit/>
            </a:bodyPr>
            <a:lstStyle/>
            <a:p>
              <a:r>
                <a:rPr lang="en-US" sz="2400" b="1" dirty="0" smtClean="0">
                  <a:solidFill>
                    <a:srgbClr val="FF0000"/>
                  </a:solidFill>
                </a:rPr>
                <a:t>Zoom</a:t>
              </a:r>
              <a:endParaRPr lang="en-US" sz="2400" dirty="0">
                <a:solidFill>
                  <a:srgbClr val="FF0000"/>
                </a:solidFill>
              </a:endParaRPr>
            </a:p>
          </p:txBody>
        </p:sp>
      </p:grpSp>
      <p:sp>
        <p:nvSpPr>
          <p:cNvPr id="12" name="TextBox 11"/>
          <p:cNvSpPr txBox="1"/>
          <p:nvPr/>
        </p:nvSpPr>
        <p:spPr>
          <a:xfrm>
            <a:off x="1277500" y="361950"/>
            <a:ext cx="6566413" cy="584775"/>
          </a:xfrm>
          <a:prstGeom prst="rect">
            <a:avLst/>
          </a:prstGeom>
          <a:noFill/>
        </p:spPr>
        <p:txBody>
          <a:bodyPr wrap="none" rtlCol="0">
            <a:spAutoFit/>
          </a:bodyPr>
          <a:lstStyle/>
          <a:p>
            <a:r>
              <a:rPr lang="en-US" sz="3200" b="1" dirty="0" smtClean="0"/>
              <a:t>Effect of the leading-order attenuator</a:t>
            </a:r>
            <a:endParaRPr lang="en-US" sz="3200" b="1" dirty="0"/>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00" y="4774715"/>
            <a:ext cx="1722352" cy="358824"/>
          </a:xfrm>
          <a:prstGeom prst="rect">
            <a:avLst/>
          </a:prstGeom>
        </p:spPr>
      </p:pic>
      <p:sp>
        <p:nvSpPr>
          <p:cNvPr id="2" name="Slide Number Placeholder 1"/>
          <p:cNvSpPr>
            <a:spLocks noGrp="1"/>
          </p:cNvSpPr>
          <p:nvPr>
            <p:ph type="sldNum" sz="quarter" idx="12"/>
          </p:nvPr>
        </p:nvSpPr>
        <p:spPr>
          <a:xfrm>
            <a:off x="3962400" y="4812507"/>
            <a:ext cx="762000" cy="273844"/>
          </a:xfrm>
        </p:spPr>
        <p:txBody>
          <a:bodyPr/>
          <a:lstStyle/>
          <a:p>
            <a:pPr algn="ctr"/>
            <a:fld id="{8F82E0A0-C266-4798-8C8F-B9F91E9DA37E}" type="slidenum">
              <a:rPr lang="en-US" sz="1400" b="1" smtClean="0">
                <a:solidFill>
                  <a:srgbClr val="FFFFFF"/>
                </a:solidFill>
              </a:rPr>
              <a:pPr algn="ctr"/>
              <a:t>22</a:t>
            </a:fld>
            <a:endParaRPr lang="en-US" sz="1400" b="1" dirty="0">
              <a:solidFill>
                <a:srgbClr val="FFFFFF"/>
              </a:solidFill>
            </a:endParaRPr>
          </a:p>
        </p:txBody>
      </p:sp>
      <p:pic>
        <p:nvPicPr>
          <p:cNvPr id="1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3181350"/>
            <a:ext cx="7772400" cy="1265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032133" y="2988959"/>
            <a:ext cx="825867" cy="369332"/>
          </a:xfrm>
          <a:prstGeom prst="rect">
            <a:avLst/>
          </a:prstGeom>
        </p:spPr>
        <p:txBody>
          <a:bodyPr wrap="none">
            <a:spAutoFit/>
          </a:bodyPr>
          <a:lstStyle/>
          <a:p>
            <a:r>
              <a:rPr lang="en-US" dirty="0">
                <a:solidFill>
                  <a:srgbClr val="FF0000"/>
                </a:solidFill>
              </a:rPr>
              <a:t>+LOA</a:t>
            </a:r>
            <a:endParaRPr lang="en-US" dirty="0"/>
          </a:p>
        </p:txBody>
      </p:sp>
    </p:spTree>
    <p:extLst>
      <p:ext uri="{BB962C8B-B14F-4D97-AF65-F5344CB8AC3E}">
        <p14:creationId xmlns:p14="http://schemas.microsoft.com/office/powerpoint/2010/main" val="27541005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14400" y="1657350"/>
            <a:ext cx="10697606" cy="3657600"/>
            <a:chOff x="-838200" y="1657350"/>
            <a:chExt cx="10697606" cy="3657600"/>
          </a:xfrm>
        </p:grpSpPr>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657350"/>
              <a:ext cx="10697606"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3088830"/>
              <a:ext cx="6391276" cy="1548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284196" y="2266950"/>
              <a:ext cx="481850" cy="360601"/>
            </a:xfrm>
            <a:prstGeom prst="rect">
              <a:avLst/>
            </a:prstGeom>
            <a:noFill/>
          </p:spPr>
          <p:txBody>
            <a:bodyPr wrap="none" rtlCol="0">
              <a:spAutoFit/>
            </a:bodyPr>
            <a:lstStyle/>
            <a:p>
              <a:r>
                <a:rPr lang="en-US" sz="2400" dirty="0" smtClean="0">
                  <a:solidFill>
                    <a:srgbClr val="FF0000"/>
                  </a:solidFill>
                </a:rPr>
                <a:t>P</a:t>
              </a:r>
              <a:r>
                <a:rPr lang="en-US" sz="2400" baseline="-25000" dirty="0" smtClean="0">
                  <a:solidFill>
                    <a:srgbClr val="FF0000"/>
                  </a:solidFill>
                </a:rPr>
                <a:t>1</a:t>
              </a:r>
              <a:endParaRPr lang="en-US" sz="2400" dirty="0">
                <a:solidFill>
                  <a:srgbClr val="FF0000"/>
                </a:solidFill>
              </a:endParaRPr>
            </a:p>
          </p:txBody>
        </p:sp>
        <p:sp>
          <p:nvSpPr>
            <p:cNvPr id="8" name="TextBox 7"/>
            <p:cNvSpPr txBox="1"/>
            <p:nvPr/>
          </p:nvSpPr>
          <p:spPr>
            <a:xfrm>
              <a:off x="8281150" y="2419350"/>
              <a:ext cx="481850" cy="360601"/>
            </a:xfrm>
            <a:prstGeom prst="rect">
              <a:avLst/>
            </a:prstGeom>
            <a:noFill/>
          </p:spPr>
          <p:txBody>
            <a:bodyPr wrap="none" rtlCol="0">
              <a:spAutoFit/>
            </a:bodyPr>
            <a:lstStyle/>
            <a:p>
              <a:r>
                <a:rPr lang="en-US" sz="2400" dirty="0" smtClean="0">
                  <a:solidFill>
                    <a:srgbClr val="FF0000"/>
                  </a:solidFill>
                </a:rPr>
                <a:t>P</a:t>
              </a:r>
              <a:r>
                <a:rPr lang="en-US" sz="2400" baseline="-25000" dirty="0">
                  <a:solidFill>
                    <a:srgbClr val="FF0000"/>
                  </a:solidFill>
                </a:rPr>
                <a:t>2</a:t>
              </a:r>
              <a:endParaRPr lang="en-US" sz="2400" dirty="0">
                <a:solidFill>
                  <a:srgbClr val="FF0000"/>
                </a:solidFill>
              </a:endParaRPr>
            </a:p>
          </p:txBody>
        </p:sp>
        <p:sp>
          <p:nvSpPr>
            <p:cNvPr id="10" name="TextBox 9"/>
            <p:cNvSpPr txBox="1"/>
            <p:nvPr/>
          </p:nvSpPr>
          <p:spPr>
            <a:xfrm>
              <a:off x="4495800" y="2876550"/>
              <a:ext cx="2093843" cy="646331"/>
            </a:xfrm>
            <a:prstGeom prst="rect">
              <a:avLst/>
            </a:prstGeom>
            <a:noFill/>
          </p:spPr>
          <p:txBody>
            <a:bodyPr wrap="none" rtlCol="0">
              <a:spAutoFit/>
            </a:bodyPr>
            <a:lstStyle/>
            <a:p>
              <a:r>
                <a:rPr lang="en-US" dirty="0" smtClean="0">
                  <a:solidFill>
                    <a:srgbClr val="FF0000"/>
                  </a:solidFill>
                </a:rPr>
                <a:t>Zoom of </a:t>
              </a:r>
              <a:r>
                <a:rPr lang="en-US" dirty="0">
                  <a:solidFill>
                    <a:srgbClr val="FF0000"/>
                  </a:solidFill>
                </a:rPr>
                <a:t>P</a:t>
              </a:r>
              <a:r>
                <a:rPr lang="en-US" baseline="-25000" dirty="0">
                  <a:solidFill>
                    <a:srgbClr val="FF0000"/>
                  </a:solidFill>
                </a:rPr>
                <a:t>3 </a:t>
              </a:r>
              <a:r>
                <a:rPr lang="en-US" dirty="0">
                  <a:solidFill>
                    <a:srgbClr val="FF0000"/>
                  </a:solidFill>
                </a:rPr>
                <a:t>+ IM</a:t>
              </a:r>
              <a:r>
                <a:rPr lang="en-US" baseline="-25000" dirty="0">
                  <a:solidFill>
                    <a:srgbClr val="FF0000"/>
                  </a:solidFill>
                </a:rPr>
                <a:t>212</a:t>
              </a:r>
              <a:endParaRPr lang="en-US" dirty="0">
                <a:solidFill>
                  <a:srgbClr val="FF0000"/>
                </a:solidFill>
              </a:endParaRPr>
            </a:p>
            <a:p>
              <a:endParaRPr lang="en-US" dirty="0"/>
            </a:p>
          </p:txBody>
        </p:sp>
      </p:grpSp>
      <mc:AlternateContent xmlns:mc="http://schemas.openxmlformats.org/markup-compatibility/2006">
        <mc:Choice xmlns:a14="http://schemas.microsoft.com/office/drawing/2010/main" Requires="a14">
          <p:sp>
            <p:nvSpPr>
              <p:cNvPr id="11" name="TextBox 10"/>
              <p:cNvSpPr txBox="1"/>
              <p:nvPr/>
            </p:nvSpPr>
            <p:spPr>
              <a:xfrm>
                <a:off x="914400" y="316290"/>
                <a:ext cx="7393371" cy="1569660"/>
              </a:xfrm>
              <a:prstGeom prst="rect">
                <a:avLst/>
              </a:prstGeom>
              <a:noFill/>
            </p:spPr>
            <p:txBody>
              <a:bodyPr wrap="none" rtlCol="0">
                <a:spAutoFit/>
              </a:bodyPr>
              <a:lstStyle/>
              <a:p>
                <a:r>
                  <a:rPr lang="en-US" sz="3200" b="1" dirty="0" smtClean="0"/>
                  <a:t>Data  (after the first two contributions </a:t>
                </a:r>
              </a:p>
              <a:p>
                <a:r>
                  <a:rPr lang="en-US" sz="3200" b="1" dirty="0" smtClean="0"/>
                  <a:t>              to </a:t>
                </a:r>
                <a:r>
                  <a:rPr lang="en-US" sz="3200" b="1" dirty="0" smtClean="0"/>
                  <a:t>the elimination of </a:t>
                </a:r>
                <a14:m>
                  <m:oMath xmlns:m="http://schemas.openxmlformats.org/officeDocument/2006/math">
                    <m:sSub>
                      <m:sSubPr>
                        <m:ctrlPr>
                          <a:rPr lang="en-US" sz="3200" b="1" i="1">
                            <a:latin typeface="Cambria Math"/>
                          </a:rPr>
                        </m:ctrlPr>
                      </m:sSubPr>
                      <m:e>
                        <m:r>
                          <a:rPr lang="en-US" sz="3200" b="1" i="1">
                            <a:latin typeface="Cambria Math"/>
                          </a:rPr>
                          <m:t>(</m:t>
                        </m:r>
                        <m:r>
                          <a:rPr lang="en-US" sz="3200" b="1" i="1">
                            <a:latin typeface="Cambria Math"/>
                          </a:rPr>
                          <m:t>𝑰𝑴</m:t>
                        </m:r>
                        <m:r>
                          <a:rPr lang="en-US" sz="3200" b="1" i="1">
                            <a:latin typeface="Cambria Math"/>
                          </a:rPr>
                          <m:t>)</m:t>
                        </m:r>
                      </m:e>
                      <m:sub>
                        <m:r>
                          <a:rPr lang="en-US" sz="3200" b="1" i="1">
                            <a:latin typeface="Cambria Math"/>
                          </a:rPr>
                          <m:t>𝒔𝒉</m:t>
                        </m:r>
                      </m:sub>
                    </m:sSub>
                  </m:oMath>
                </a14:m>
                <a:r>
                  <a:rPr lang="en-US" sz="3200" b="1" dirty="0" smtClean="0"/>
                  <a:t>) </a:t>
                </a:r>
                <a:endParaRPr lang="en-US" sz="3200" b="1" dirty="0" smtClean="0"/>
              </a:p>
              <a:p>
                <a:r>
                  <a:rPr lang="en-US" sz="3200" b="1" dirty="0" smtClean="0"/>
                  <a:t> </a:t>
                </a:r>
                <a:endParaRPr lang="en-US" sz="3200" b="1" dirty="0"/>
              </a:p>
            </p:txBody>
          </p:sp>
        </mc:Choice>
        <mc:Fallback>
          <p:sp>
            <p:nvSpPr>
              <p:cNvPr id="11" name="TextBox 10"/>
              <p:cNvSpPr txBox="1">
                <a:spLocks noRot="1" noChangeAspect="1" noMove="1" noResize="1" noEditPoints="1" noAdjustHandles="1" noChangeArrowheads="1" noChangeShapeType="1" noTextEdit="1"/>
              </p:cNvSpPr>
              <p:nvPr/>
            </p:nvSpPr>
            <p:spPr>
              <a:xfrm>
                <a:off x="914400" y="316290"/>
                <a:ext cx="7393371" cy="1569660"/>
              </a:xfrm>
              <a:prstGeom prst="rect">
                <a:avLst/>
              </a:prstGeom>
              <a:blipFill rotWithShape="1">
                <a:blip r:embed="rId4"/>
                <a:stretch>
                  <a:fillRect l="-2061" t="-5058" r="-1072"/>
                </a:stretch>
              </a:blipFill>
            </p:spPr>
            <p:txBody>
              <a:bodyPr/>
              <a:lstStyle/>
              <a:p>
                <a:r>
                  <a:rPr lang="en-US">
                    <a:noFill/>
                  </a:rPr>
                  <a:t> </a:t>
                </a:r>
              </a:p>
            </p:txBody>
          </p:sp>
        </mc:Fallback>
      </mc:AlternateContent>
      <p:sp>
        <p:nvSpPr>
          <p:cNvPr id="2" name="Slide Number Placeholder 1"/>
          <p:cNvSpPr>
            <a:spLocks noGrp="1"/>
          </p:cNvSpPr>
          <p:nvPr>
            <p:ph type="sldNum" sz="quarter" idx="12"/>
          </p:nvPr>
        </p:nvSpPr>
        <p:spPr>
          <a:xfrm>
            <a:off x="3962400" y="4812507"/>
            <a:ext cx="762000" cy="273844"/>
          </a:xfrm>
        </p:spPr>
        <p:txBody>
          <a:bodyPr/>
          <a:lstStyle/>
          <a:p>
            <a:pPr algn="ctr"/>
            <a:fld id="{8F82E0A0-C266-4798-8C8F-B9F91E9DA37E}" type="slidenum">
              <a:rPr lang="en-US" sz="1400" b="1" smtClean="0">
                <a:solidFill>
                  <a:srgbClr val="FFFFFF"/>
                </a:solidFill>
              </a:rPr>
              <a:pPr algn="ctr"/>
              <a:t>23</a:t>
            </a:fld>
            <a:endParaRPr lang="en-US" sz="1400" b="1" dirty="0">
              <a:solidFill>
                <a:srgbClr val="FFFFFF"/>
              </a:solidFill>
            </a:endParaRPr>
          </a:p>
        </p:txBody>
      </p:sp>
      <p:sp>
        <p:nvSpPr>
          <p:cNvPr id="3" name="TextBox 2"/>
          <p:cNvSpPr txBox="1"/>
          <p:nvPr/>
        </p:nvSpPr>
        <p:spPr>
          <a:xfrm>
            <a:off x="1066800" y="3401244"/>
            <a:ext cx="1842171" cy="461665"/>
          </a:xfrm>
          <a:prstGeom prst="rect">
            <a:avLst/>
          </a:prstGeom>
          <a:noFill/>
        </p:spPr>
        <p:txBody>
          <a:bodyPr wrap="none" rtlCol="0">
            <a:spAutoFit/>
          </a:bodyPr>
          <a:lstStyle/>
          <a:p>
            <a:r>
              <a:rPr lang="en-US" sz="2400" dirty="0" smtClean="0">
                <a:solidFill>
                  <a:srgbClr val="FF0000"/>
                </a:solidFill>
              </a:rPr>
              <a:t>+LOA+LOE</a:t>
            </a:r>
            <a:endParaRPr lang="en-US" sz="2400" dirty="0">
              <a:solidFill>
                <a:srgbClr val="FF0000"/>
              </a:solidFill>
            </a:endParaRPr>
          </a:p>
        </p:txBody>
      </p:sp>
      <p:sp>
        <p:nvSpPr>
          <p:cNvPr id="12" name="TextBox 11"/>
          <p:cNvSpPr txBox="1"/>
          <p:nvPr/>
        </p:nvSpPr>
        <p:spPr>
          <a:xfrm>
            <a:off x="6324600" y="2888218"/>
            <a:ext cx="1428596" cy="369332"/>
          </a:xfrm>
          <a:prstGeom prst="rect">
            <a:avLst/>
          </a:prstGeom>
          <a:noFill/>
        </p:spPr>
        <p:txBody>
          <a:bodyPr wrap="none" rtlCol="0">
            <a:spAutoFit/>
          </a:bodyPr>
          <a:lstStyle/>
          <a:p>
            <a:r>
              <a:rPr lang="en-US" dirty="0" smtClean="0">
                <a:solidFill>
                  <a:srgbClr val="FF0000"/>
                </a:solidFill>
              </a:rPr>
              <a:t>+LOA+LOE</a:t>
            </a:r>
            <a:endParaRPr lang="en-US" dirty="0">
              <a:solidFill>
                <a:srgbClr val="FF0000"/>
              </a:solidFill>
            </a:endParaRPr>
          </a:p>
        </p:txBody>
      </p:sp>
      <p:sp>
        <p:nvSpPr>
          <p:cNvPr id="13" name="TextBox 12"/>
          <p:cNvSpPr txBox="1"/>
          <p:nvPr/>
        </p:nvSpPr>
        <p:spPr>
          <a:xfrm>
            <a:off x="990600" y="2952750"/>
            <a:ext cx="1690649" cy="388351"/>
          </a:xfrm>
          <a:prstGeom prst="rect">
            <a:avLst/>
          </a:prstGeom>
          <a:noFill/>
        </p:spPr>
        <p:txBody>
          <a:bodyPr wrap="none" rtlCol="0">
            <a:spAutoFit/>
          </a:bodyPr>
          <a:lstStyle/>
          <a:p>
            <a:r>
              <a:rPr lang="en-US" sz="2400" dirty="0" smtClean="0">
                <a:solidFill>
                  <a:srgbClr val="FF0000"/>
                </a:solidFill>
              </a:rPr>
              <a:t>P</a:t>
            </a:r>
            <a:r>
              <a:rPr lang="en-US" sz="2400" baseline="-25000" dirty="0">
                <a:solidFill>
                  <a:srgbClr val="FF0000"/>
                </a:solidFill>
              </a:rPr>
              <a:t>3</a:t>
            </a:r>
            <a:r>
              <a:rPr lang="en-US" sz="2400" baseline="-25000" dirty="0" smtClean="0">
                <a:solidFill>
                  <a:srgbClr val="FF0000"/>
                </a:solidFill>
              </a:rPr>
              <a:t> </a:t>
            </a:r>
            <a:r>
              <a:rPr lang="en-US" sz="2400" dirty="0" smtClean="0">
                <a:solidFill>
                  <a:srgbClr val="FF0000"/>
                </a:solidFill>
              </a:rPr>
              <a:t>+ IM</a:t>
            </a:r>
            <a:r>
              <a:rPr lang="en-US" sz="2400" baseline="-25000" dirty="0" smtClean="0">
                <a:solidFill>
                  <a:srgbClr val="FF0000"/>
                </a:solidFill>
              </a:rPr>
              <a:t>212</a:t>
            </a:r>
            <a:endParaRPr lang="en-US" sz="2400" dirty="0">
              <a:solidFill>
                <a:srgbClr val="FF0000"/>
              </a:solidFill>
            </a:endParaRPr>
          </a:p>
        </p:txBody>
      </p:sp>
    </p:spTree>
    <p:extLst>
      <p:ext uri="{BB962C8B-B14F-4D97-AF65-F5344CB8AC3E}">
        <p14:creationId xmlns:p14="http://schemas.microsoft.com/office/powerpoint/2010/main" val="34307509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24</a:t>
            </a:fld>
            <a:endParaRPr lang="en-US" sz="1400" b="1" dirty="0">
              <a:solidFill>
                <a:srgbClr val="FFFFFF"/>
              </a:solidFill>
            </a:endParaRPr>
          </a:p>
        </p:txBody>
      </p:sp>
      <p:sp>
        <p:nvSpPr>
          <p:cNvPr id="5" name="TextBox 4"/>
          <p:cNvSpPr txBox="1"/>
          <p:nvPr/>
        </p:nvSpPr>
        <p:spPr>
          <a:xfrm>
            <a:off x="4267200" y="602218"/>
            <a:ext cx="550151" cy="738664"/>
          </a:xfrm>
          <a:prstGeom prst="rect">
            <a:avLst/>
          </a:prstGeom>
          <a:noFill/>
        </p:spPr>
        <p:txBody>
          <a:bodyPr wrap="none" rtlCol="0">
            <a:spAutoFit/>
          </a:bodyPr>
          <a:lstStyle/>
          <a:p>
            <a:r>
              <a:rPr lang="en-US" sz="2400" dirty="0" smtClean="0"/>
              <a:t> </a:t>
            </a:r>
            <a:r>
              <a:rPr lang="en-US" sz="2400" dirty="0"/>
              <a:t>P</a:t>
            </a:r>
            <a:r>
              <a:rPr lang="en-US" sz="2400" baseline="-25000" dirty="0"/>
              <a:t>3</a:t>
            </a:r>
            <a:endParaRPr lang="en-US" sz="2400" dirty="0"/>
          </a:p>
          <a:p>
            <a:endParaRPr lang="en-US" dirty="0"/>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9695" y="1047750"/>
            <a:ext cx="6391276" cy="1548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736967" y="2952750"/>
            <a:ext cx="1516762" cy="1107996"/>
          </a:xfrm>
          <a:prstGeom prst="rect">
            <a:avLst/>
          </a:prstGeom>
          <a:noFill/>
        </p:spPr>
        <p:txBody>
          <a:bodyPr wrap="none" rtlCol="0">
            <a:spAutoFit/>
          </a:bodyPr>
          <a:lstStyle/>
          <a:p>
            <a:r>
              <a:rPr lang="en-US" sz="2400" dirty="0" smtClean="0"/>
              <a:t> P</a:t>
            </a:r>
            <a:r>
              <a:rPr lang="en-US" sz="2400" baseline="-25000" dirty="0" smtClean="0"/>
              <a:t>3</a:t>
            </a:r>
            <a:r>
              <a:rPr lang="en-US" sz="2400" dirty="0"/>
              <a:t>+ IM</a:t>
            </a:r>
            <a:r>
              <a:rPr lang="en-US" sz="2400" baseline="-25000" dirty="0"/>
              <a:t>212</a:t>
            </a:r>
            <a:endParaRPr lang="en-US" sz="2400" dirty="0"/>
          </a:p>
          <a:p>
            <a:endParaRPr lang="en-US" sz="2400" dirty="0"/>
          </a:p>
          <a:p>
            <a:endParaRPr lang="en-US" dirty="0"/>
          </a:p>
        </p:txBody>
      </p:sp>
      <p:sp>
        <p:nvSpPr>
          <p:cNvPr id="8" name="TextBox 7"/>
          <p:cNvSpPr txBox="1"/>
          <p:nvPr/>
        </p:nvSpPr>
        <p:spPr>
          <a:xfrm>
            <a:off x="4114800" y="2952750"/>
            <a:ext cx="1919115" cy="461665"/>
          </a:xfrm>
          <a:prstGeom prst="rect">
            <a:avLst/>
          </a:prstGeom>
          <a:noFill/>
        </p:spPr>
        <p:txBody>
          <a:bodyPr wrap="none" rtlCol="0">
            <a:spAutoFit/>
          </a:bodyPr>
          <a:lstStyle/>
          <a:p>
            <a:r>
              <a:rPr lang="en-US" sz="2400" dirty="0" smtClean="0"/>
              <a:t>+ LOA+LOE</a:t>
            </a:r>
            <a:endParaRPr lang="en-US" sz="2400" dirty="0"/>
          </a:p>
        </p:txBody>
      </p:sp>
      <p:pic>
        <p:nvPicPr>
          <p:cNvPr id="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385791"/>
            <a:ext cx="6391276" cy="1548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49872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664" y="666750"/>
            <a:ext cx="2507418" cy="646331"/>
          </a:xfrm>
          <a:prstGeom prst="rect">
            <a:avLst/>
          </a:prstGeom>
          <a:noFill/>
        </p:spPr>
        <p:txBody>
          <a:bodyPr wrap="none" rtlCol="0">
            <a:spAutoFit/>
          </a:bodyPr>
          <a:lstStyle/>
          <a:p>
            <a:r>
              <a:rPr lang="en-US" dirty="0" smtClean="0"/>
              <a:t>How to decide if there is </a:t>
            </a:r>
          </a:p>
          <a:p>
            <a:r>
              <a:rPr lang="en-US" dirty="0" smtClean="0"/>
              <a:t>a need for this method? </a:t>
            </a:r>
            <a:endParaRPr lang="en-US" dirty="0"/>
          </a:p>
        </p:txBody>
      </p:sp>
      <p:sp>
        <p:nvSpPr>
          <p:cNvPr id="5" name="TextBox 4"/>
          <p:cNvSpPr txBox="1"/>
          <p:nvPr/>
        </p:nvSpPr>
        <p:spPr>
          <a:xfrm>
            <a:off x="3581400" y="158175"/>
            <a:ext cx="1811971" cy="584775"/>
          </a:xfrm>
          <a:prstGeom prst="rect">
            <a:avLst/>
          </a:prstGeom>
          <a:noFill/>
        </p:spPr>
        <p:txBody>
          <a:bodyPr wrap="none" rtlCol="0">
            <a:spAutoFit/>
          </a:bodyPr>
          <a:lstStyle/>
          <a:p>
            <a:r>
              <a:rPr lang="en-US" sz="3200" b="1" dirty="0" smtClean="0"/>
              <a:t>Workflow</a:t>
            </a:r>
            <a:endParaRPr lang="en-US" sz="3200" b="1" dirty="0"/>
          </a:p>
        </p:txBody>
      </p:sp>
      <p:grpSp>
        <p:nvGrpSpPr>
          <p:cNvPr id="6" name="Group 5"/>
          <p:cNvGrpSpPr/>
          <p:nvPr/>
        </p:nvGrpSpPr>
        <p:grpSpPr>
          <a:xfrm>
            <a:off x="381000" y="1809750"/>
            <a:ext cx="1371600" cy="2937396"/>
            <a:chOff x="3581400" y="1581150"/>
            <a:chExt cx="1371600" cy="2937396"/>
          </a:xfrm>
        </p:grpSpPr>
        <p:grpSp>
          <p:nvGrpSpPr>
            <p:cNvPr id="7" name="Group 6"/>
            <p:cNvGrpSpPr/>
            <p:nvPr/>
          </p:nvGrpSpPr>
          <p:grpSpPr>
            <a:xfrm>
              <a:off x="3581400" y="1581150"/>
              <a:ext cx="1371600" cy="2937396"/>
              <a:chOff x="381000" y="1581150"/>
              <a:chExt cx="1371600" cy="2937396"/>
            </a:xfrm>
          </p:grpSpPr>
          <p:cxnSp>
            <p:nvCxnSpPr>
              <p:cNvPr id="10" name="Straight Connector 9"/>
              <p:cNvCxnSpPr/>
              <p:nvPr/>
            </p:nvCxnSpPr>
            <p:spPr>
              <a:xfrm>
                <a:off x="1066800" y="1581150"/>
                <a:ext cx="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066800" y="1962150"/>
                <a:ext cx="6858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1066800" y="2038350"/>
                <a:ext cx="6858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066800" y="2495550"/>
                <a:ext cx="3429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1066800" y="2571750"/>
                <a:ext cx="3429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066800" y="2647950"/>
                <a:ext cx="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381000" y="3017513"/>
                <a:ext cx="1028700" cy="876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81000" y="3105150"/>
                <a:ext cx="6858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066800" y="3181350"/>
                <a:ext cx="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066800" y="3562350"/>
                <a:ext cx="171450" cy="38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1066800" y="3600450"/>
                <a:ext cx="171450" cy="571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066800" y="3657600"/>
                <a:ext cx="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066800" y="2114550"/>
                <a:ext cx="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723900" y="4038600"/>
                <a:ext cx="342900" cy="571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23900" y="4100660"/>
                <a:ext cx="342900" cy="38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066800" y="4137546"/>
                <a:ext cx="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 name="Straight Connector 8"/>
            <p:cNvCxnSpPr/>
            <p:nvPr/>
          </p:nvCxnSpPr>
          <p:spPr>
            <a:xfrm flipH="1" flipV="1">
              <a:off x="4255560" y="2940117"/>
              <a:ext cx="354540" cy="773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2171700" y="1809750"/>
            <a:ext cx="342900" cy="2937396"/>
            <a:chOff x="723900" y="1581150"/>
            <a:chExt cx="342900" cy="2937396"/>
          </a:xfrm>
        </p:grpSpPr>
        <p:cxnSp>
          <p:nvCxnSpPr>
            <p:cNvPr id="27" name="Straight Connector 26"/>
            <p:cNvCxnSpPr/>
            <p:nvPr/>
          </p:nvCxnSpPr>
          <p:spPr>
            <a:xfrm>
              <a:off x="1066800" y="1581150"/>
              <a:ext cx="0" cy="533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066800" y="2647950"/>
              <a:ext cx="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723900" y="3028950"/>
              <a:ext cx="3429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723900" y="3105150"/>
              <a:ext cx="3429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066800" y="3181350"/>
              <a:ext cx="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066800" y="3371850"/>
              <a:ext cx="0" cy="6667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066800" y="2114550"/>
              <a:ext cx="0" cy="7239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895350" y="4038600"/>
              <a:ext cx="171450" cy="571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95350" y="4100660"/>
              <a:ext cx="171450" cy="38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066800" y="4137546"/>
              <a:ext cx="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7" name="TextBox 36"/>
          <p:cNvSpPr txBox="1"/>
          <p:nvPr/>
        </p:nvSpPr>
        <p:spPr>
          <a:xfrm>
            <a:off x="731681" y="1428750"/>
            <a:ext cx="639919" cy="369332"/>
          </a:xfrm>
          <a:prstGeom prst="rect">
            <a:avLst/>
          </a:prstGeom>
          <a:noFill/>
        </p:spPr>
        <p:txBody>
          <a:bodyPr wrap="none" rtlCol="0">
            <a:spAutoFit/>
          </a:bodyPr>
          <a:lstStyle/>
          <a:p>
            <a:r>
              <a:rPr lang="en-US" dirty="0" smtClean="0"/>
              <a:t>Data</a:t>
            </a:r>
            <a:endParaRPr lang="en-US" dirty="0"/>
          </a:p>
        </p:txBody>
      </p:sp>
      <p:sp>
        <p:nvSpPr>
          <p:cNvPr id="38" name="TextBox 37"/>
          <p:cNvSpPr txBox="1"/>
          <p:nvPr/>
        </p:nvSpPr>
        <p:spPr>
          <a:xfrm>
            <a:off x="1959240" y="1428750"/>
            <a:ext cx="1088760" cy="369332"/>
          </a:xfrm>
          <a:prstGeom prst="rect">
            <a:avLst/>
          </a:prstGeom>
          <a:noFill/>
        </p:spPr>
        <p:txBody>
          <a:bodyPr wrap="none" rtlCol="0">
            <a:spAutoFit/>
          </a:bodyPr>
          <a:lstStyle/>
          <a:p>
            <a:r>
              <a:rPr lang="en-US" dirty="0" smtClean="0"/>
              <a:t>Prediction</a:t>
            </a:r>
            <a:endParaRPr lang="en-US" dirty="0"/>
          </a:p>
        </p:txBody>
      </p:sp>
      <p:grpSp>
        <p:nvGrpSpPr>
          <p:cNvPr id="39" name="Group 38"/>
          <p:cNvGrpSpPr/>
          <p:nvPr/>
        </p:nvGrpSpPr>
        <p:grpSpPr>
          <a:xfrm>
            <a:off x="5105400" y="158175"/>
            <a:ext cx="4006516" cy="4900285"/>
            <a:chOff x="5105400" y="158175"/>
            <a:chExt cx="4006516" cy="4900285"/>
          </a:xfrm>
        </p:grpSpPr>
        <p:sp>
          <p:nvSpPr>
            <p:cNvPr id="40" name="Rectangle 39"/>
            <p:cNvSpPr/>
            <p:nvPr/>
          </p:nvSpPr>
          <p:spPr>
            <a:xfrm>
              <a:off x="5791200" y="158175"/>
              <a:ext cx="2895600" cy="6376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Calculate the 2</a:t>
              </a:r>
              <a:r>
                <a:rPr lang="en-US" baseline="30000" dirty="0" smtClean="0"/>
                <a:t>nd</a:t>
              </a:r>
              <a:r>
                <a:rPr lang="en-US" dirty="0" smtClean="0"/>
                <a:t> term of the elimination subseries</a:t>
              </a:r>
              <a:endParaRPr lang="en-US" dirty="0"/>
            </a:p>
          </p:txBody>
        </p:sp>
        <p:sp>
          <p:nvSpPr>
            <p:cNvPr id="41" name="Rectangle 40"/>
            <p:cNvSpPr/>
            <p:nvPr/>
          </p:nvSpPr>
          <p:spPr>
            <a:xfrm>
              <a:off x="5261263" y="1064656"/>
              <a:ext cx="3790495" cy="10498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Add the result  to the prediction of the leading order attenuator, and subtract the result from the data</a:t>
              </a:r>
              <a:endParaRPr lang="en-US" dirty="0"/>
            </a:p>
          </p:txBody>
        </p:sp>
        <p:sp>
          <p:nvSpPr>
            <p:cNvPr id="42" name="Diamond 41"/>
            <p:cNvSpPr/>
            <p:nvPr/>
          </p:nvSpPr>
          <p:spPr>
            <a:xfrm>
              <a:off x="5500398" y="3714750"/>
              <a:ext cx="2348202" cy="134371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Change in amplitude?</a:t>
              </a:r>
              <a:endParaRPr lang="en-US" sz="1600" dirty="0"/>
            </a:p>
          </p:txBody>
        </p:sp>
        <p:sp>
          <p:nvSpPr>
            <p:cNvPr id="43" name="Rectangle 42"/>
            <p:cNvSpPr/>
            <p:nvPr/>
          </p:nvSpPr>
          <p:spPr>
            <a:xfrm>
              <a:off x="5410200" y="2419350"/>
              <a:ext cx="3701716"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Apply the next term of the elimination subseries, and subtract the result from the data resulting from previous step</a:t>
              </a:r>
              <a:endParaRPr lang="en-US" dirty="0"/>
            </a:p>
          </p:txBody>
        </p:sp>
        <p:cxnSp>
          <p:nvCxnSpPr>
            <p:cNvPr id="44" name="Straight Connector 43"/>
            <p:cNvCxnSpPr>
              <a:stCxn id="42" idx="1"/>
            </p:cNvCxnSpPr>
            <p:nvPr/>
          </p:nvCxnSpPr>
          <p:spPr>
            <a:xfrm flipH="1">
              <a:off x="5105400" y="4386605"/>
              <a:ext cx="394998" cy="1394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105400" y="2947840"/>
              <a:ext cx="0" cy="145271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5112327" y="2952750"/>
              <a:ext cx="297873"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H="1">
              <a:off x="6705599" y="3458258"/>
              <a:ext cx="1" cy="25649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rot="480000">
              <a:off x="7200899" y="2074122"/>
              <a:ext cx="52168" cy="34326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rot="480000">
              <a:off x="7186433" y="778722"/>
              <a:ext cx="52168" cy="34326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7848600" y="4400550"/>
              <a:ext cx="297873"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51" name="Oval 50"/>
            <p:cNvSpPr/>
            <p:nvPr/>
          </p:nvSpPr>
          <p:spPr>
            <a:xfrm>
              <a:off x="8146473" y="4183608"/>
              <a:ext cx="905285" cy="4455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End</a:t>
              </a:r>
              <a:endParaRPr lang="en-US" dirty="0"/>
            </a:p>
          </p:txBody>
        </p:sp>
        <p:sp>
          <p:nvSpPr>
            <p:cNvPr id="52" name="TextBox 51"/>
            <p:cNvSpPr txBox="1"/>
            <p:nvPr/>
          </p:nvSpPr>
          <p:spPr>
            <a:xfrm>
              <a:off x="5181600" y="3867150"/>
              <a:ext cx="485197" cy="369332"/>
            </a:xfrm>
            <a:prstGeom prst="rect">
              <a:avLst/>
            </a:prstGeom>
            <a:noFill/>
          </p:spPr>
          <p:txBody>
            <a:bodyPr wrap="none" rtlCol="0">
              <a:spAutoFit/>
            </a:bodyPr>
            <a:lstStyle/>
            <a:p>
              <a:r>
                <a:rPr lang="en-US" dirty="0" smtClean="0"/>
                <a:t>Yes</a:t>
              </a:r>
              <a:endParaRPr lang="en-US" dirty="0"/>
            </a:p>
          </p:txBody>
        </p:sp>
        <p:sp>
          <p:nvSpPr>
            <p:cNvPr id="53" name="TextBox 52"/>
            <p:cNvSpPr txBox="1"/>
            <p:nvPr/>
          </p:nvSpPr>
          <p:spPr>
            <a:xfrm>
              <a:off x="7696200" y="4019550"/>
              <a:ext cx="453970" cy="369332"/>
            </a:xfrm>
            <a:prstGeom prst="rect">
              <a:avLst/>
            </a:prstGeom>
            <a:noFill/>
          </p:spPr>
          <p:txBody>
            <a:bodyPr wrap="none" rtlCol="0">
              <a:spAutoFit/>
            </a:bodyPr>
            <a:lstStyle/>
            <a:p>
              <a:r>
                <a:rPr lang="en-US" dirty="0" smtClean="0"/>
                <a:t>No</a:t>
              </a:r>
              <a:endParaRPr lang="en-US" dirty="0"/>
            </a:p>
          </p:txBody>
        </p:sp>
      </p:grpSp>
      <p:pic>
        <p:nvPicPr>
          <p:cNvPr id="54" name="Picture 5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15200" y="4774715"/>
            <a:ext cx="1722352" cy="358824"/>
          </a:xfrm>
          <a:prstGeom prst="rect">
            <a:avLst/>
          </a:prstGeom>
        </p:spPr>
      </p:pic>
      <p:sp>
        <p:nvSpPr>
          <p:cNvPr id="56" name="Rectangle 55"/>
          <p:cNvSpPr/>
          <p:nvPr/>
        </p:nvSpPr>
        <p:spPr>
          <a:xfrm>
            <a:off x="228600" y="2947840"/>
            <a:ext cx="2667000" cy="76691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a:xfrm>
            <a:off x="3810000" y="4812507"/>
            <a:ext cx="762000" cy="273844"/>
          </a:xfrm>
        </p:spPr>
        <p:txBody>
          <a:bodyPr/>
          <a:lstStyle/>
          <a:p>
            <a:pPr algn="ctr"/>
            <a:fld id="{8F82E0A0-C266-4798-8C8F-B9F91E9DA37E}" type="slidenum">
              <a:rPr lang="en-US" sz="1400" b="1" smtClean="0">
                <a:solidFill>
                  <a:srgbClr val="FFFFFF"/>
                </a:solidFill>
              </a:rPr>
              <a:pPr algn="ctr"/>
              <a:t>25</a:t>
            </a:fld>
            <a:endParaRPr lang="en-US" sz="1400" b="1" dirty="0">
              <a:solidFill>
                <a:srgbClr val="FFFFFF"/>
              </a:solidFill>
            </a:endParaRPr>
          </a:p>
        </p:txBody>
      </p:sp>
    </p:spTree>
    <p:extLst>
      <p:ext uri="{BB962C8B-B14F-4D97-AF65-F5344CB8AC3E}">
        <p14:creationId xmlns:p14="http://schemas.microsoft.com/office/powerpoint/2010/main" val="377994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895350"/>
            <a:ext cx="8305800" cy="4154984"/>
          </a:xfrm>
          <a:prstGeom prst="rect">
            <a:avLst/>
          </a:prstGeom>
          <a:noFill/>
          <a:ln>
            <a:noFill/>
          </a:ln>
        </p:spPr>
        <p:txBody>
          <a:bodyPr wrap="square" rtlCol="0">
            <a:spAutoFit/>
          </a:bodyPr>
          <a:lstStyle/>
          <a:p>
            <a:pPr marL="342900" indent="-342900">
              <a:buFontTx/>
              <a:buAutoNum type="arabicPeriod"/>
            </a:pPr>
            <a:r>
              <a:rPr lang="en-US" sz="2000" dirty="0" smtClean="0">
                <a:solidFill>
                  <a:schemeClr val="tx2">
                    <a:lumMod val="40000"/>
                    <a:lumOff val="60000"/>
                  </a:schemeClr>
                </a:solidFill>
              </a:rPr>
              <a:t>When </a:t>
            </a:r>
            <a:r>
              <a:rPr lang="en-US" sz="2000" dirty="0">
                <a:solidFill>
                  <a:schemeClr val="tx2">
                    <a:lumMod val="40000"/>
                    <a:lumOff val="60000"/>
                  </a:schemeClr>
                </a:solidFill>
              </a:rPr>
              <a:t>do we need to </a:t>
            </a:r>
            <a:r>
              <a:rPr lang="en-US" sz="2000" dirty="0" smtClean="0">
                <a:solidFill>
                  <a:schemeClr val="tx2">
                    <a:lumMod val="40000"/>
                    <a:lumOff val="60000"/>
                  </a:schemeClr>
                </a:solidFill>
              </a:rPr>
              <a:t>eliminate (rather than attenuate)</a:t>
            </a:r>
          </a:p>
          <a:p>
            <a:r>
              <a:rPr lang="en-US" sz="2000" dirty="0">
                <a:solidFill>
                  <a:schemeClr val="tx2">
                    <a:lumMod val="40000"/>
                    <a:lumOff val="60000"/>
                  </a:schemeClr>
                </a:solidFill>
              </a:rPr>
              <a:t> </a:t>
            </a:r>
            <a:r>
              <a:rPr lang="en-US" sz="2000" dirty="0" smtClean="0">
                <a:solidFill>
                  <a:schemeClr val="tx2">
                    <a:lumMod val="40000"/>
                    <a:lumOff val="60000"/>
                  </a:schemeClr>
                </a:solidFill>
              </a:rPr>
              <a:t>     </a:t>
            </a:r>
            <a:r>
              <a:rPr lang="en-US" sz="2000" dirty="0">
                <a:solidFill>
                  <a:schemeClr val="tx2">
                    <a:lumMod val="40000"/>
                    <a:lumOff val="60000"/>
                  </a:schemeClr>
                </a:solidFill>
              </a:rPr>
              <a:t>internal </a:t>
            </a:r>
            <a:r>
              <a:rPr lang="en-US" sz="2000" dirty="0" smtClean="0">
                <a:solidFill>
                  <a:schemeClr val="tx2">
                    <a:lumMod val="40000"/>
                    <a:lumOff val="60000"/>
                  </a:schemeClr>
                </a:solidFill>
              </a:rPr>
              <a:t>multiples and why?</a:t>
            </a:r>
          </a:p>
          <a:p>
            <a:pPr marL="342900" indent="-342900">
              <a:buFontTx/>
              <a:buAutoNum type="arabicPeriod"/>
            </a:pPr>
            <a:endParaRPr lang="en-US" dirty="0"/>
          </a:p>
          <a:p>
            <a:pPr marL="342900" indent="-342900">
              <a:buAutoNum type="arabicPeriod"/>
            </a:pPr>
            <a:endParaRPr lang="en-US" dirty="0"/>
          </a:p>
          <a:p>
            <a:r>
              <a:rPr lang="en-US" sz="2000" dirty="0" smtClean="0">
                <a:solidFill>
                  <a:schemeClr val="tx2">
                    <a:lumMod val="40000"/>
                    <a:lumOff val="60000"/>
                  </a:schemeClr>
                </a:solidFill>
              </a:rPr>
              <a:t>2.   The inverse scattering series and attenuation of internal multiples.</a:t>
            </a:r>
          </a:p>
          <a:p>
            <a:pPr marL="342900" indent="-342900">
              <a:buFontTx/>
              <a:buAutoNum type="arabicPeriod"/>
            </a:pPr>
            <a:endParaRPr lang="en-US" dirty="0" smtClean="0">
              <a:solidFill>
                <a:schemeClr val="tx2">
                  <a:lumMod val="40000"/>
                  <a:lumOff val="60000"/>
                </a:schemeClr>
              </a:solidFill>
            </a:endParaRPr>
          </a:p>
          <a:p>
            <a:endParaRPr lang="en-US" dirty="0">
              <a:solidFill>
                <a:schemeClr val="tx2">
                  <a:lumMod val="40000"/>
                  <a:lumOff val="60000"/>
                </a:schemeClr>
              </a:solidFill>
            </a:endParaRPr>
          </a:p>
          <a:p>
            <a:pPr marL="457200" indent="-457200">
              <a:buAutoNum type="arabicPeriod" startAt="3"/>
            </a:pPr>
            <a:r>
              <a:rPr lang="en-US" sz="2000" dirty="0" smtClean="0">
                <a:solidFill>
                  <a:schemeClr val="tx2">
                    <a:lumMod val="40000"/>
                    <a:lumOff val="60000"/>
                  </a:schemeClr>
                </a:solidFill>
              </a:rPr>
              <a:t>The elimination subseries for internal multiples of first-order, </a:t>
            </a:r>
          </a:p>
          <a:p>
            <a:r>
              <a:rPr lang="en-US" sz="2000" dirty="0">
                <a:solidFill>
                  <a:schemeClr val="tx2">
                    <a:lumMod val="40000"/>
                    <a:lumOff val="60000"/>
                  </a:schemeClr>
                </a:solidFill>
              </a:rPr>
              <a:t> </a:t>
            </a:r>
            <a:r>
              <a:rPr lang="en-US" sz="2000" dirty="0" smtClean="0">
                <a:solidFill>
                  <a:schemeClr val="tx2">
                    <a:lumMod val="40000"/>
                    <a:lumOff val="60000"/>
                  </a:schemeClr>
                </a:solidFill>
              </a:rPr>
              <a:t>      generated at the shallowest reflector.</a:t>
            </a:r>
            <a:endParaRPr lang="en-US" sz="2000" dirty="0">
              <a:solidFill>
                <a:schemeClr val="tx2">
                  <a:lumMod val="40000"/>
                  <a:lumOff val="60000"/>
                </a:schemeClr>
              </a:solidFill>
            </a:endParaRPr>
          </a:p>
          <a:p>
            <a:endParaRPr lang="en-US" dirty="0">
              <a:solidFill>
                <a:schemeClr val="tx2">
                  <a:lumMod val="40000"/>
                  <a:lumOff val="60000"/>
                </a:schemeClr>
              </a:solidFill>
            </a:endParaRPr>
          </a:p>
          <a:p>
            <a:pPr marL="342900" indent="-342900">
              <a:buAutoNum type="arabicPeriod" startAt="4"/>
            </a:pPr>
            <a:endParaRPr lang="en-US" dirty="0">
              <a:solidFill>
                <a:schemeClr val="tx2">
                  <a:lumMod val="40000"/>
                  <a:lumOff val="60000"/>
                </a:schemeClr>
              </a:solidFill>
            </a:endParaRPr>
          </a:p>
          <a:p>
            <a:pPr marL="342900" indent="-342900">
              <a:buAutoNum type="arabicPeriod" startAt="4"/>
            </a:pPr>
            <a:r>
              <a:rPr lang="en-US" sz="2000" dirty="0" smtClean="0"/>
              <a:t>Comments and conclusions.</a:t>
            </a:r>
          </a:p>
          <a:p>
            <a:endParaRPr lang="en-US" dirty="0"/>
          </a:p>
          <a:p>
            <a:endParaRPr lang="en-US" dirty="0"/>
          </a:p>
        </p:txBody>
      </p:sp>
      <p:sp>
        <p:nvSpPr>
          <p:cNvPr id="5" name="TextBox 4"/>
          <p:cNvSpPr txBox="1"/>
          <p:nvPr/>
        </p:nvSpPr>
        <p:spPr>
          <a:xfrm>
            <a:off x="3660774" y="209550"/>
            <a:ext cx="1444626" cy="584775"/>
          </a:xfrm>
          <a:prstGeom prst="rect">
            <a:avLst/>
          </a:prstGeom>
          <a:noFill/>
        </p:spPr>
        <p:txBody>
          <a:bodyPr wrap="none" rtlCol="0">
            <a:spAutoFit/>
          </a:bodyPr>
          <a:lstStyle/>
          <a:p>
            <a:r>
              <a:rPr lang="en-US" sz="3200" b="1" dirty="0" smtClean="0"/>
              <a:t>Outline</a:t>
            </a:r>
            <a:endParaRPr lang="en-US" sz="3200" b="1"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15200" y="4774715"/>
            <a:ext cx="1722352" cy="358824"/>
          </a:xfrm>
          <a:prstGeom prst="rect">
            <a:avLst/>
          </a:prstGeom>
        </p:spPr>
      </p:pic>
      <p:sp>
        <p:nvSpPr>
          <p:cNvPr id="2" name="Slide Number Placeholder 1"/>
          <p:cNvSpPr>
            <a:spLocks noGrp="1"/>
          </p:cNvSpPr>
          <p:nvPr>
            <p:ph type="sldNum" sz="quarter" idx="12"/>
          </p:nvPr>
        </p:nvSpPr>
        <p:spPr>
          <a:xfrm>
            <a:off x="3962400" y="4812507"/>
            <a:ext cx="762000" cy="273844"/>
          </a:xfrm>
        </p:spPr>
        <p:txBody>
          <a:bodyPr/>
          <a:lstStyle/>
          <a:p>
            <a:pPr algn="ctr"/>
            <a:fld id="{8F82E0A0-C266-4798-8C8F-B9F91E9DA37E}" type="slidenum">
              <a:rPr lang="en-US" sz="1400" b="1" smtClean="0">
                <a:solidFill>
                  <a:srgbClr val="FFFFFF"/>
                </a:solidFill>
              </a:rPr>
              <a:pPr algn="ctr"/>
              <a:t>26</a:t>
            </a:fld>
            <a:endParaRPr lang="en-US" sz="1400" b="1" dirty="0">
              <a:solidFill>
                <a:srgbClr val="FFFFFF"/>
              </a:solidFill>
            </a:endParaRPr>
          </a:p>
        </p:txBody>
      </p:sp>
    </p:spTree>
    <p:extLst>
      <p:ext uri="{BB962C8B-B14F-4D97-AF65-F5344CB8AC3E}">
        <p14:creationId xmlns:p14="http://schemas.microsoft.com/office/powerpoint/2010/main" val="3015659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895350"/>
            <a:ext cx="6400800" cy="3785652"/>
          </a:xfrm>
          <a:prstGeom prst="rect">
            <a:avLst/>
          </a:prstGeom>
          <a:noFill/>
        </p:spPr>
        <p:txBody>
          <a:bodyPr wrap="square" rtlCol="0">
            <a:spAutoFit/>
          </a:bodyPr>
          <a:lstStyle/>
          <a:p>
            <a:pPr marL="457200" indent="-457200" algn="just">
              <a:buFont typeface="+mj-lt"/>
              <a:buAutoNum type="arabicPeriod"/>
            </a:pPr>
            <a:r>
              <a:rPr lang="en-US" sz="2000" dirty="0" smtClean="0"/>
              <a:t>We have presented an algorithm which has the potential of  achieving the surgical removal,  </a:t>
            </a:r>
            <a:r>
              <a:rPr lang="en-US" sz="2000" dirty="0" smtClean="0">
                <a:solidFill>
                  <a:srgbClr val="FFFF00"/>
                </a:solidFill>
              </a:rPr>
              <a:t>without any subsurface information</a:t>
            </a:r>
            <a:r>
              <a:rPr lang="en-US" sz="2000" dirty="0" smtClean="0"/>
              <a:t>, of internal multiples of 1</a:t>
            </a:r>
            <a:r>
              <a:rPr lang="en-US" sz="2000" baseline="30000" dirty="0" smtClean="0"/>
              <a:t>st</a:t>
            </a:r>
            <a:r>
              <a:rPr lang="en-US" sz="2000" dirty="0" smtClean="0"/>
              <a:t> order with downward reflection at the shallowest interface.  </a:t>
            </a:r>
          </a:p>
          <a:p>
            <a:pPr marL="457200" indent="-457200" algn="just">
              <a:buAutoNum type="arabicPeriod"/>
            </a:pPr>
            <a:endParaRPr lang="en-US" sz="2000" dirty="0" smtClean="0"/>
          </a:p>
          <a:p>
            <a:pPr marL="457200" indent="-457200" algn="just">
              <a:buFont typeface="+mj-lt"/>
              <a:buAutoNum type="arabicPeriod"/>
            </a:pPr>
            <a:endParaRPr lang="en-US" sz="2000" dirty="0"/>
          </a:p>
          <a:p>
            <a:pPr marL="457200" indent="-457200" algn="just">
              <a:buFont typeface="+mj-lt"/>
              <a:buAutoNum type="arabicPeriod"/>
            </a:pPr>
            <a:r>
              <a:rPr lang="en-US" sz="2000" dirty="0" smtClean="0"/>
              <a:t>This is the beginning of an activity that can provide added value in complex geological configurations, where the attenuation of internal multiples is not enough, and current methods such as energy-minimization adaptive subtraction fail.</a:t>
            </a:r>
            <a:endParaRPr lang="en-US" sz="2000" dirty="0"/>
          </a:p>
        </p:txBody>
      </p:sp>
      <p:sp>
        <p:nvSpPr>
          <p:cNvPr id="5" name="TextBox 4"/>
          <p:cNvSpPr txBox="1"/>
          <p:nvPr/>
        </p:nvSpPr>
        <p:spPr>
          <a:xfrm>
            <a:off x="3319678" y="133350"/>
            <a:ext cx="2242922" cy="584775"/>
          </a:xfrm>
          <a:prstGeom prst="rect">
            <a:avLst/>
          </a:prstGeom>
          <a:noFill/>
        </p:spPr>
        <p:txBody>
          <a:bodyPr wrap="none" rtlCol="0">
            <a:spAutoFit/>
          </a:bodyPr>
          <a:lstStyle/>
          <a:p>
            <a:r>
              <a:rPr lang="en-US" sz="3200" b="1" dirty="0" smtClean="0"/>
              <a:t>Conclusions</a:t>
            </a:r>
            <a:endParaRPr lang="en-US" sz="3200" b="1"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15200" y="4774715"/>
            <a:ext cx="1722352" cy="358824"/>
          </a:xfrm>
          <a:prstGeom prst="rect">
            <a:avLst/>
          </a:prstGeom>
        </p:spPr>
      </p:pic>
      <p:sp>
        <p:nvSpPr>
          <p:cNvPr id="2" name="Slide Number Placeholder 1"/>
          <p:cNvSpPr>
            <a:spLocks noGrp="1"/>
          </p:cNvSpPr>
          <p:nvPr>
            <p:ph type="sldNum" sz="quarter" idx="12"/>
          </p:nvPr>
        </p:nvSpPr>
        <p:spPr>
          <a:xfrm>
            <a:off x="4114800" y="4812507"/>
            <a:ext cx="762000" cy="273844"/>
          </a:xfrm>
        </p:spPr>
        <p:txBody>
          <a:bodyPr/>
          <a:lstStyle/>
          <a:p>
            <a:pPr algn="ctr"/>
            <a:fld id="{8F82E0A0-C266-4798-8C8F-B9F91E9DA37E}" type="slidenum">
              <a:rPr lang="en-US" sz="1400" b="1" smtClean="0">
                <a:solidFill>
                  <a:srgbClr val="FFFFFF"/>
                </a:solidFill>
              </a:rPr>
              <a:pPr algn="ctr"/>
              <a:t>27</a:t>
            </a:fld>
            <a:endParaRPr lang="en-US" sz="1400" b="1" dirty="0">
              <a:solidFill>
                <a:srgbClr val="FFFFFF"/>
              </a:solidFill>
            </a:endParaRPr>
          </a:p>
        </p:txBody>
      </p:sp>
    </p:spTree>
    <p:extLst>
      <p:ext uri="{BB962C8B-B14F-4D97-AF65-F5344CB8AC3E}">
        <p14:creationId xmlns:p14="http://schemas.microsoft.com/office/powerpoint/2010/main" val="16073837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62200" y="5775"/>
            <a:ext cx="3934090" cy="584775"/>
          </a:xfrm>
          <a:prstGeom prst="rect">
            <a:avLst/>
          </a:prstGeom>
          <a:noFill/>
        </p:spPr>
        <p:txBody>
          <a:bodyPr wrap="none" rtlCol="0">
            <a:spAutoFit/>
          </a:bodyPr>
          <a:lstStyle/>
          <a:p>
            <a:r>
              <a:rPr lang="en-US" sz="3200" b="1" dirty="0" smtClean="0"/>
              <a:t>Additional comments </a:t>
            </a:r>
            <a:endParaRPr lang="en-US" sz="3200" b="1" dirty="0"/>
          </a:p>
        </p:txBody>
      </p:sp>
      <p:sp>
        <p:nvSpPr>
          <p:cNvPr id="5" name="TextBox 4"/>
          <p:cNvSpPr txBox="1"/>
          <p:nvPr/>
        </p:nvSpPr>
        <p:spPr>
          <a:xfrm>
            <a:off x="494539" y="770275"/>
            <a:ext cx="8414875" cy="3477875"/>
          </a:xfrm>
          <a:prstGeom prst="rect">
            <a:avLst/>
          </a:prstGeom>
          <a:noFill/>
        </p:spPr>
        <p:txBody>
          <a:bodyPr wrap="square" rtlCol="0">
            <a:spAutoFit/>
          </a:bodyPr>
          <a:lstStyle/>
          <a:p>
            <a:pPr marL="457200" indent="-457200" algn="just">
              <a:buAutoNum type="arabicPeriod"/>
            </a:pPr>
            <a:r>
              <a:rPr lang="en-US" sz="2000" dirty="0" smtClean="0"/>
              <a:t>Ideas related to this work have been applied to develop another algorithm which has the potential of elimination of all internal multiples of first-order (</a:t>
            </a:r>
            <a:r>
              <a:rPr lang="en-US" sz="2000" dirty="0"/>
              <a:t>n</a:t>
            </a:r>
            <a:r>
              <a:rPr lang="en-US" sz="2000" dirty="0" smtClean="0"/>
              <a:t>ext talk in this E-poster session). </a:t>
            </a:r>
          </a:p>
          <a:p>
            <a:pPr marL="457200" indent="-457200">
              <a:buAutoNum type="arabicPeriod"/>
            </a:pPr>
            <a:endParaRPr lang="en-US" sz="2000" dirty="0"/>
          </a:p>
          <a:p>
            <a:r>
              <a:rPr lang="en-US" sz="2000" dirty="0" smtClean="0"/>
              <a:t>Future work…</a:t>
            </a:r>
          </a:p>
          <a:p>
            <a:endParaRPr lang="en-US" sz="2000" dirty="0"/>
          </a:p>
          <a:p>
            <a:pPr marL="457200" indent="-457200">
              <a:buAutoNum type="arabicPeriod" startAt="2"/>
            </a:pPr>
            <a:r>
              <a:rPr lang="en-US" sz="2000" dirty="0" smtClean="0"/>
              <a:t>To derive the non-zero offset and multidimensional version of the</a:t>
            </a:r>
          </a:p>
          <a:p>
            <a:r>
              <a:rPr lang="en-US" sz="2000" dirty="0"/>
              <a:t> </a:t>
            </a:r>
            <a:r>
              <a:rPr lang="en-US" sz="2000" dirty="0" smtClean="0"/>
              <a:t>       ideas presented in this work.</a:t>
            </a:r>
          </a:p>
          <a:p>
            <a:pPr marL="457200" indent="-457200">
              <a:buFont typeface="+mj-lt"/>
              <a:buAutoNum type="arabicPeriod"/>
            </a:pPr>
            <a:endParaRPr lang="en-US" sz="2000" dirty="0"/>
          </a:p>
          <a:p>
            <a:pPr marL="457200" indent="-457200">
              <a:buAutoNum type="arabicPeriod" startAt="3"/>
            </a:pPr>
            <a:r>
              <a:rPr lang="en-US" sz="2000" dirty="0" smtClean="0"/>
              <a:t>To test the resulting algorithm with non-zero offset synthetic and</a:t>
            </a:r>
          </a:p>
          <a:p>
            <a:r>
              <a:rPr lang="en-US" sz="2000" dirty="0"/>
              <a:t> </a:t>
            </a:r>
            <a:r>
              <a:rPr lang="en-US" sz="2000" dirty="0" smtClean="0"/>
              <a:t>       field data.</a:t>
            </a:r>
            <a:endParaRPr lang="en-US" sz="20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15200" y="4774715"/>
            <a:ext cx="1722352" cy="358824"/>
          </a:xfrm>
          <a:prstGeom prst="rect">
            <a:avLst/>
          </a:prstGeom>
        </p:spPr>
      </p:pic>
      <p:sp>
        <p:nvSpPr>
          <p:cNvPr id="2" name="Slide Number Placeholder 1"/>
          <p:cNvSpPr>
            <a:spLocks noGrp="1"/>
          </p:cNvSpPr>
          <p:nvPr>
            <p:ph type="sldNum" sz="quarter" idx="12"/>
          </p:nvPr>
        </p:nvSpPr>
        <p:spPr>
          <a:xfrm>
            <a:off x="4191000" y="4812507"/>
            <a:ext cx="762000" cy="273844"/>
          </a:xfrm>
        </p:spPr>
        <p:txBody>
          <a:bodyPr/>
          <a:lstStyle/>
          <a:p>
            <a:pPr algn="ctr"/>
            <a:fld id="{8F82E0A0-C266-4798-8C8F-B9F91E9DA37E}" type="slidenum">
              <a:rPr lang="en-US" sz="1400" b="1" smtClean="0">
                <a:solidFill>
                  <a:srgbClr val="FFFFFF"/>
                </a:solidFill>
              </a:rPr>
              <a:pPr algn="ctr"/>
              <a:t>28</a:t>
            </a:fld>
            <a:endParaRPr lang="en-US" sz="1400" b="1" dirty="0">
              <a:solidFill>
                <a:srgbClr val="FFFFFF"/>
              </a:solidFill>
            </a:endParaRPr>
          </a:p>
        </p:txBody>
      </p:sp>
    </p:spTree>
    <p:extLst>
      <p:ext uri="{BB962C8B-B14F-4D97-AF65-F5344CB8AC3E}">
        <p14:creationId xmlns:p14="http://schemas.microsoft.com/office/powerpoint/2010/main" val="1755825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Wilberth\AppData\Local\Temp\sponsor_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3"/>
          <p:cNvSpPr>
            <a:spLocks noGrp="1"/>
          </p:cNvSpPr>
          <p:nvPr>
            <p:ph type="sldNum" sz="quarter" idx="12"/>
          </p:nvPr>
        </p:nvSpPr>
        <p:spPr>
          <a:xfrm>
            <a:off x="7924800" y="4812507"/>
            <a:ext cx="762000" cy="273844"/>
          </a:xfrm>
        </p:spPr>
        <p:txBody>
          <a:bodyPr/>
          <a:lstStyle/>
          <a:p>
            <a:pPr algn="ctr"/>
            <a:fld id="{8F82E0A0-C266-4798-8C8F-B9F91E9DA37E}" type="slidenum">
              <a:rPr lang="en-US" sz="1400" b="1" smtClean="0">
                <a:solidFill>
                  <a:srgbClr val="FFFFFF"/>
                </a:solidFill>
              </a:rPr>
              <a:pPr algn="ctr"/>
              <a:t>29</a:t>
            </a:fld>
            <a:endParaRPr lang="en-US" sz="1400" b="1" dirty="0">
              <a:solidFill>
                <a:srgbClr val="FFFFFF"/>
              </a:solidFill>
            </a:endParaRPr>
          </a:p>
        </p:txBody>
      </p:sp>
    </p:spTree>
    <p:extLst>
      <p:ext uri="{BB962C8B-B14F-4D97-AF65-F5344CB8AC3E}">
        <p14:creationId xmlns:p14="http://schemas.microsoft.com/office/powerpoint/2010/main" val="5659684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971550"/>
            <a:ext cx="4114800" cy="1015663"/>
          </a:xfrm>
          <a:prstGeom prst="rect">
            <a:avLst/>
          </a:prstGeom>
          <a:noFill/>
        </p:spPr>
        <p:txBody>
          <a:bodyPr wrap="square" rtlCol="0">
            <a:spAutoFit/>
          </a:bodyPr>
          <a:lstStyle/>
          <a:p>
            <a:pPr algn="just"/>
            <a:r>
              <a:rPr lang="en-US" sz="2000" dirty="0" smtClean="0"/>
              <a:t>A configuration in which the Energy-minimization adaptive subtraction is not useful.</a:t>
            </a:r>
            <a:endParaRPr lang="en-US" sz="2000" dirty="0"/>
          </a:p>
        </p:txBody>
      </p:sp>
      <p:grpSp>
        <p:nvGrpSpPr>
          <p:cNvPr id="5" name="Group 4"/>
          <p:cNvGrpSpPr/>
          <p:nvPr/>
        </p:nvGrpSpPr>
        <p:grpSpPr>
          <a:xfrm>
            <a:off x="278994" y="2266950"/>
            <a:ext cx="3639243" cy="1649797"/>
            <a:chOff x="755576" y="2566229"/>
            <a:chExt cx="3639243" cy="1649797"/>
          </a:xfrm>
        </p:grpSpPr>
        <p:grpSp>
          <p:nvGrpSpPr>
            <p:cNvPr id="6" name="Group 5"/>
            <p:cNvGrpSpPr/>
            <p:nvPr/>
          </p:nvGrpSpPr>
          <p:grpSpPr>
            <a:xfrm>
              <a:off x="899592" y="2566229"/>
              <a:ext cx="2880320" cy="1208546"/>
              <a:chOff x="1475656" y="980728"/>
              <a:chExt cx="2880320" cy="1611395"/>
            </a:xfrm>
          </p:grpSpPr>
          <p:grpSp>
            <p:nvGrpSpPr>
              <p:cNvPr id="10" name="Group 9"/>
              <p:cNvGrpSpPr/>
              <p:nvPr/>
            </p:nvGrpSpPr>
            <p:grpSpPr>
              <a:xfrm>
                <a:off x="1475656" y="1052736"/>
                <a:ext cx="216024" cy="1512168"/>
                <a:chOff x="1475656" y="4149080"/>
                <a:chExt cx="216024" cy="1512168"/>
              </a:xfrm>
            </p:grpSpPr>
            <p:cxnSp>
              <p:nvCxnSpPr>
                <p:cNvPr id="22" name="Straight Connector 21"/>
                <p:cNvCxnSpPr/>
                <p:nvPr/>
              </p:nvCxnSpPr>
              <p:spPr>
                <a:xfrm>
                  <a:off x="1475656" y="4149080"/>
                  <a:ext cx="0" cy="576064"/>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23" name="Straight Connector 22"/>
                <p:cNvCxnSpPr/>
                <p:nvPr/>
              </p:nvCxnSpPr>
              <p:spPr>
                <a:xfrm>
                  <a:off x="1475656" y="4725144"/>
                  <a:ext cx="216024" cy="144016"/>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24" name="Straight Connector 23"/>
                <p:cNvCxnSpPr/>
                <p:nvPr/>
              </p:nvCxnSpPr>
              <p:spPr>
                <a:xfrm flipH="1">
                  <a:off x="1475656" y="4877544"/>
                  <a:ext cx="216024" cy="144016"/>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25" name="Straight Connector 24"/>
                <p:cNvCxnSpPr/>
                <p:nvPr/>
              </p:nvCxnSpPr>
              <p:spPr>
                <a:xfrm>
                  <a:off x="1475656" y="5021560"/>
                  <a:ext cx="0" cy="639688"/>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grpSp>
          <p:grpSp>
            <p:nvGrpSpPr>
              <p:cNvPr id="11" name="Group 10"/>
              <p:cNvGrpSpPr/>
              <p:nvPr/>
            </p:nvGrpSpPr>
            <p:grpSpPr>
              <a:xfrm>
                <a:off x="1763688" y="980728"/>
                <a:ext cx="576064" cy="1559632"/>
                <a:chOff x="1835696" y="4772608"/>
                <a:chExt cx="576064" cy="1559632"/>
              </a:xfrm>
            </p:grpSpPr>
            <p:cxnSp>
              <p:nvCxnSpPr>
                <p:cNvPr id="18" name="Straight Connector 17"/>
                <p:cNvCxnSpPr/>
                <p:nvPr/>
              </p:nvCxnSpPr>
              <p:spPr>
                <a:xfrm>
                  <a:off x="2411760" y="4772608"/>
                  <a:ext cx="0" cy="60060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1835696" y="5373216"/>
                  <a:ext cx="576064" cy="22440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835696" y="5589240"/>
                  <a:ext cx="576064" cy="13132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411760" y="5720560"/>
                  <a:ext cx="0" cy="61168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12" name="Equal 11"/>
              <p:cNvSpPr/>
              <p:nvPr/>
            </p:nvSpPr>
            <p:spPr>
              <a:xfrm>
                <a:off x="2915816" y="1581336"/>
                <a:ext cx="651430" cy="474715"/>
              </a:xfrm>
              <a:prstGeom prst="mathEqual">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3" name="Group 12"/>
              <p:cNvGrpSpPr/>
              <p:nvPr/>
            </p:nvGrpSpPr>
            <p:grpSpPr>
              <a:xfrm>
                <a:off x="4024446" y="980728"/>
                <a:ext cx="331530" cy="1611395"/>
                <a:chOff x="2080230" y="4772608"/>
                <a:chExt cx="331530" cy="1611395"/>
              </a:xfrm>
            </p:grpSpPr>
            <p:cxnSp>
              <p:nvCxnSpPr>
                <p:cNvPr id="14" name="Straight Connector 13"/>
                <p:cNvCxnSpPr/>
                <p:nvPr/>
              </p:nvCxnSpPr>
              <p:spPr>
                <a:xfrm>
                  <a:off x="2411760" y="4772608"/>
                  <a:ext cx="0" cy="60060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2080230" y="5373217"/>
                  <a:ext cx="331530" cy="119471"/>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080230" y="5492688"/>
                  <a:ext cx="331530" cy="146305"/>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411760" y="5638994"/>
                  <a:ext cx="0" cy="745009"/>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sp>
          <p:nvSpPr>
            <p:cNvPr id="7" name="TextBox 6"/>
            <p:cNvSpPr txBox="1"/>
            <p:nvPr/>
          </p:nvSpPr>
          <p:spPr>
            <a:xfrm>
              <a:off x="755576" y="3754361"/>
              <a:ext cx="343364" cy="461665"/>
            </a:xfrm>
            <a:prstGeom prst="rect">
              <a:avLst/>
            </a:prstGeom>
            <a:noFill/>
          </p:spPr>
          <p:txBody>
            <a:bodyPr wrap="none" rtlCol="0">
              <a:spAutoFit/>
            </a:bodyPr>
            <a:lstStyle/>
            <a:p>
              <a:r>
                <a:rPr lang="en-US" sz="2400" dirty="0" smtClean="0"/>
                <a:t>P</a:t>
              </a:r>
              <a:endParaRPr lang="en-US" sz="2400" dirty="0"/>
            </a:p>
          </p:txBody>
        </p:sp>
        <p:sp>
          <p:nvSpPr>
            <p:cNvPr id="8" name="TextBox 7"/>
            <p:cNvSpPr txBox="1"/>
            <p:nvPr/>
          </p:nvSpPr>
          <p:spPr>
            <a:xfrm>
              <a:off x="1547665" y="3754361"/>
              <a:ext cx="524503" cy="461665"/>
            </a:xfrm>
            <a:prstGeom prst="rect">
              <a:avLst/>
            </a:prstGeom>
            <a:noFill/>
          </p:spPr>
          <p:txBody>
            <a:bodyPr wrap="none" rtlCol="0">
              <a:spAutoFit/>
            </a:bodyPr>
            <a:lstStyle/>
            <a:p>
              <a:r>
                <a:rPr lang="en-US" sz="2400" dirty="0" smtClean="0"/>
                <a:t>IM</a:t>
              </a:r>
              <a:endParaRPr lang="en-US" sz="2400" dirty="0"/>
            </a:p>
          </p:txBody>
        </p:sp>
        <p:sp>
          <p:nvSpPr>
            <p:cNvPr id="9" name="TextBox 8"/>
            <p:cNvSpPr txBox="1"/>
            <p:nvPr/>
          </p:nvSpPr>
          <p:spPr>
            <a:xfrm>
              <a:off x="3419872" y="3747392"/>
              <a:ext cx="974947" cy="461665"/>
            </a:xfrm>
            <a:prstGeom prst="rect">
              <a:avLst/>
            </a:prstGeom>
            <a:noFill/>
          </p:spPr>
          <p:txBody>
            <a:bodyPr wrap="none" rtlCol="0">
              <a:spAutoFit/>
            </a:bodyPr>
            <a:lstStyle/>
            <a:p>
              <a:r>
                <a:rPr lang="en-US" sz="2400" dirty="0" smtClean="0"/>
                <a:t>P + IM</a:t>
              </a:r>
              <a:endParaRPr lang="en-US" sz="2400" dirty="0"/>
            </a:p>
          </p:txBody>
        </p:sp>
      </p:grpSp>
      <p:sp>
        <p:nvSpPr>
          <p:cNvPr id="26" name="TextBox 25"/>
          <p:cNvSpPr txBox="1"/>
          <p:nvPr/>
        </p:nvSpPr>
        <p:spPr>
          <a:xfrm>
            <a:off x="381000" y="4095750"/>
            <a:ext cx="3906507" cy="707886"/>
          </a:xfrm>
          <a:prstGeom prst="rect">
            <a:avLst/>
          </a:prstGeom>
          <a:noFill/>
        </p:spPr>
        <p:txBody>
          <a:bodyPr wrap="square" rtlCol="0">
            <a:spAutoFit/>
          </a:bodyPr>
          <a:lstStyle/>
          <a:p>
            <a:r>
              <a:rPr lang="en-US" sz="2000" dirty="0" smtClean="0"/>
              <a:t>Internal multiple destructively  interfering with a primary</a:t>
            </a:r>
            <a:endParaRPr lang="en-US" sz="2000" dirty="0"/>
          </a:p>
        </p:txBody>
      </p:sp>
      <p:sp>
        <p:nvSpPr>
          <p:cNvPr id="27" name="TextBox 26"/>
          <p:cNvSpPr txBox="1"/>
          <p:nvPr/>
        </p:nvSpPr>
        <p:spPr>
          <a:xfrm>
            <a:off x="536187" y="57150"/>
            <a:ext cx="7617213" cy="584775"/>
          </a:xfrm>
          <a:prstGeom prst="rect">
            <a:avLst/>
          </a:prstGeom>
          <a:noFill/>
        </p:spPr>
        <p:txBody>
          <a:bodyPr wrap="none" rtlCol="0">
            <a:spAutoFit/>
          </a:bodyPr>
          <a:lstStyle/>
          <a:p>
            <a:r>
              <a:rPr lang="en-US" sz="3200" b="1" dirty="0" smtClean="0"/>
              <a:t>Internal multiple interfering with a primary </a:t>
            </a:r>
            <a:endParaRPr lang="en-US" sz="3200" b="1" dirty="0"/>
          </a:p>
        </p:txBody>
      </p:sp>
      <p:grpSp>
        <p:nvGrpSpPr>
          <p:cNvPr id="28" name="Group 27"/>
          <p:cNvGrpSpPr/>
          <p:nvPr/>
        </p:nvGrpSpPr>
        <p:grpSpPr>
          <a:xfrm>
            <a:off x="3914565" y="2350874"/>
            <a:ext cx="3800902" cy="1487779"/>
            <a:chOff x="4283968" y="4077072"/>
            <a:chExt cx="3800902" cy="1983705"/>
          </a:xfrm>
        </p:grpSpPr>
        <p:sp>
          <p:nvSpPr>
            <p:cNvPr id="29" name="Right Arrow Callout 28"/>
            <p:cNvSpPr/>
            <p:nvPr/>
          </p:nvSpPr>
          <p:spPr>
            <a:xfrm>
              <a:off x="4283968" y="4309256"/>
              <a:ext cx="2808312" cy="775928"/>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Amplitude attenuation</a:t>
              </a:r>
              <a:endParaRPr lang="en-US" sz="2000" dirty="0"/>
            </a:p>
          </p:txBody>
        </p:sp>
        <p:cxnSp>
          <p:nvCxnSpPr>
            <p:cNvPr id="30" name="Straight Connector 29"/>
            <p:cNvCxnSpPr/>
            <p:nvPr/>
          </p:nvCxnSpPr>
          <p:spPr>
            <a:xfrm>
              <a:off x="7380312" y="4077072"/>
              <a:ext cx="0" cy="648072"/>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7238999" y="4723624"/>
              <a:ext cx="141313" cy="45101"/>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flipV="1">
              <a:off x="7238999" y="4780120"/>
              <a:ext cx="141313" cy="45104"/>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7380312" y="4825224"/>
              <a:ext cx="0" cy="7112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7032979" y="5445224"/>
              <a:ext cx="1051891" cy="615553"/>
            </a:xfrm>
            <a:prstGeom prst="rect">
              <a:avLst/>
            </a:prstGeom>
            <a:noFill/>
          </p:spPr>
          <p:txBody>
            <a:bodyPr wrap="none" rtlCol="0">
              <a:spAutoFit/>
            </a:bodyPr>
            <a:lstStyle/>
            <a:p>
              <a:r>
                <a:rPr lang="en-US" sz="2400" dirty="0" smtClean="0"/>
                <a:t>P + IM’</a:t>
              </a:r>
              <a:endParaRPr lang="en-US" sz="2400" dirty="0"/>
            </a:p>
          </p:txBody>
        </p:sp>
      </p:grpSp>
      <p:sp>
        <p:nvSpPr>
          <p:cNvPr id="35" name="TextBox 34"/>
          <p:cNvSpPr txBox="1"/>
          <p:nvPr/>
        </p:nvSpPr>
        <p:spPr>
          <a:xfrm>
            <a:off x="5046112" y="996704"/>
            <a:ext cx="3906400" cy="707886"/>
          </a:xfrm>
          <a:prstGeom prst="rect">
            <a:avLst/>
          </a:prstGeom>
          <a:noFill/>
        </p:spPr>
        <p:txBody>
          <a:bodyPr wrap="square" rtlCol="0">
            <a:spAutoFit/>
          </a:bodyPr>
          <a:lstStyle/>
          <a:p>
            <a:pPr algn="just"/>
            <a:r>
              <a:rPr lang="en-US" sz="2000" dirty="0" smtClean="0"/>
              <a:t>Attenuation of the IM amplitude might not be enough:</a:t>
            </a:r>
            <a:endParaRPr lang="en-US" sz="2000" dirty="0"/>
          </a:p>
        </p:txBody>
      </p:sp>
      <p:pic>
        <p:nvPicPr>
          <p:cNvPr id="36" name="Picture 3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15200" y="4774715"/>
            <a:ext cx="1722352" cy="358824"/>
          </a:xfrm>
          <a:prstGeom prst="rect">
            <a:avLst/>
          </a:prstGeom>
        </p:spPr>
      </p:pic>
      <p:sp>
        <p:nvSpPr>
          <p:cNvPr id="2" name="Slide Number Placeholder 1"/>
          <p:cNvSpPr>
            <a:spLocks noGrp="1"/>
          </p:cNvSpPr>
          <p:nvPr>
            <p:ph type="sldNum" sz="quarter" idx="12"/>
          </p:nvPr>
        </p:nvSpPr>
        <p:spPr>
          <a:xfrm>
            <a:off x="3962400" y="4812507"/>
            <a:ext cx="762000" cy="273844"/>
          </a:xfrm>
        </p:spPr>
        <p:txBody>
          <a:bodyPr/>
          <a:lstStyle/>
          <a:p>
            <a:pPr algn="ctr"/>
            <a:fld id="{8F82E0A0-C266-4798-8C8F-B9F91E9DA37E}" type="slidenum">
              <a:rPr lang="en-US" sz="1400" b="1" smtClean="0">
                <a:solidFill>
                  <a:srgbClr val="FFFFFF"/>
                </a:solidFill>
              </a:rPr>
              <a:pPr algn="ctr"/>
              <a:t>3</a:t>
            </a:fld>
            <a:endParaRPr lang="en-US" sz="1400" b="1" dirty="0">
              <a:solidFill>
                <a:srgbClr val="FFFFFF"/>
              </a:solidFill>
            </a:endParaRPr>
          </a:p>
        </p:txBody>
      </p:sp>
    </p:spTree>
    <p:extLst>
      <p:ext uri="{BB962C8B-B14F-4D97-AF65-F5344CB8AC3E}">
        <p14:creationId xmlns:p14="http://schemas.microsoft.com/office/powerpoint/2010/main" val="3015724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500" fill="hold"/>
                                        <p:tgtEl>
                                          <p:spTgt spid="35"/>
                                        </p:tgtEl>
                                        <p:attrNameLst>
                                          <p:attrName>ppt_x</p:attrName>
                                        </p:attrNameLst>
                                      </p:cBhvr>
                                      <p:tavLst>
                                        <p:tav tm="0">
                                          <p:val>
                                            <p:strVal val="#ppt_x"/>
                                          </p:val>
                                        </p:tav>
                                        <p:tav tm="100000">
                                          <p:val>
                                            <p:strVal val="#ppt_x"/>
                                          </p:val>
                                        </p:tav>
                                      </p:tavLst>
                                    </p:anim>
                                    <p:anim calcmode="lin" valueType="num">
                                      <p:cBhvr additive="base">
                                        <p:cTn id="12"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04219" y="361950"/>
            <a:ext cx="1444626" cy="584775"/>
          </a:xfrm>
          <a:prstGeom prst="rect">
            <a:avLst/>
          </a:prstGeom>
          <a:noFill/>
        </p:spPr>
        <p:txBody>
          <a:bodyPr wrap="none" rtlCol="0">
            <a:spAutoFit/>
          </a:bodyPr>
          <a:lstStyle/>
          <a:p>
            <a:r>
              <a:rPr lang="en-US" sz="3200" b="1" dirty="0" smtClean="0"/>
              <a:t>Outline</a:t>
            </a:r>
            <a:endParaRPr lang="en-US" sz="3200" b="1" dirty="0"/>
          </a:p>
        </p:txBody>
      </p:sp>
      <p:sp>
        <p:nvSpPr>
          <p:cNvPr id="5" name="TextBox 4"/>
          <p:cNvSpPr txBox="1"/>
          <p:nvPr/>
        </p:nvSpPr>
        <p:spPr>
          <a:xfrm>
            <a:off x="457200" y="895350"/>
            <a:ext cx="8229600" cy="4154984"/>
          </a:xfrm>
          <a:prstGeom prst="rect">
            <a:avLst/>
          </a:prstGeom>
          <a:noFill/>
          <a:ln>
            <a:noFill/>
          </a:ln>
        </p:spPr>
        <p:txBody>
          <a:bodyPr wrap="square" rtlCol="0">
            <a:spAutoFit/>
          </a:bodyPr>
          <a:lstStyle/>
          <a:p>
            <a:pPr marL="342900" indent="-342900">
              <a:buFontTx/>
              <a:buAutoNum type="arabicPeriod"/>
            </a:pPr>
            <a:r>
              <a:rPr lang="en-US" sz="2000" dirty="0" smtClean="0">
                <a:solidFill>
                  <a:schemeClr val="tx2">
                    <a:lumMod val="40000"/>
                    <a:lumOff val="60000"/>
                  </a:schemeClr>
                </a:solidFill>
              </a:rPr>
              <a:t>When </a:t>
            </a:r>
            <a:r>
              <a:rPr lang="en-US" sz="2000" dirty="0">
                <a:solidFill>
                  <a:schemeClr val="tx2">
                    <a:lumMod val="40000"/>
                    <a:lumOff val="60000"/>
                  </a:schemeClr>
                </a:solidFill>
              </a:rPr>
              <a:t>do we need to </a:t>
            </a:r>
            <a:r>
              <a:rPr lang="en-US" sz="2000" dirty="0" smtClean="0">
                <a:solidFill>
                  <a:schemeClr val="tx2">
                    <a:lumMod val="40000"/>
                    <a:lumOff val="60000"/>
                  </a:schemeClr>
                </a:solidFill>
              </a:rPr>
              <a:t>eliminate (rather than attenuate)</a:t>
            </a:r>
          </a:p>
          <a:p>
            <a:r>
              <a:rPr lang="en-US" sz="2000" dirty="0">
                <a:solidFill>
                  <a:schemeClr val="tx2">
                    <a:lumMod val="40000"/>
                    <a:lumOff val="60000"/>
                  </a:schemeClr>
                </a:solidFill>
              </a:rPr>
              <a:t> </a:t>
            </a:r>
            <a:r>
              <a:rPr lang="en-US" sz="2000" dirty="0" smtClean="0">
                <a:solidFill>
                  <a:schemeClr val="tx2">
                    <a:lumMod val="40000"/>
                    <a:lumOff val="60000"/>
                  </a:schemeClr>
                </a:solidFill>
              </a:rPr>
              <a:t>     </a:t>
            </a:r>
            <a:r>
              <a:rPr lang="en-US" sz="2000" dirty="0">
                <a:solidFill>
                  <a:schemeClr val="tx2">
                    <a:lumMod val="40000"/>
                    <a:lumOff val="60000"/>
                  </a:schemeClr>
                </a:solidFill>
              </a:rPr>
              <a:t>internal </a:t>
            </a:r>
            <a:r>
              <a:rPr lang="en-US" sz="2000" dirty="0" smtClean="0">
                <a:solidFill>
                  <a:schemeClr val="tx2">
                    <a:lumMod val="40000"/>
                    <a:lumOff val="60000"/>
                  </a:schemeClr>
                </a:solidFill>
              </a:rPr>
              <a:t>multiples and why?</a:t>
            </a:r>
          </a:p>
          <a:p>
            <a:pPr marL="342900" indent="-342900">
              <a:buFontTx/>
              <a:buAutoNum type="arabicPeriod"/>
            </a:pPr>
            <a:endParaRPr lang="en-US" dirty="0"/>
          </a:p>
          <a:p>
            <a:pPr marL="342900" indent="-342900">
              <a:buAutoNum type="arabicPeriod"/>
            </a:pPr>
            <a:endParaRPr lang="en-US" dirty="0"/>
          </a:p>
          <a:p>
            <a:r>
              <a:rPr lang="en-US" sz="2000" dirty="0" smtClean="0"/>
              <a:t>2.   The inverse scattering series and attenuation of internal multiples.</a:t>
            </a:r>
          </a:p>
          <a:p>
            <a:pPr marL="342900" indent="-342900">
              <a:buFontTx/>
              <a:buAutoNum type="arabicPeriod"/>
            </a:pPr>
            <a:endParaRPr lang="en-US" dirty="0" smtClean="0">
              <a:solidFill>
                <a:schemeClr val="tx2">
                  <a:lumMod val="40000"/>
                  <a:lumOff val="60000"/>
                </a:schemeClr>
              </a:solidFill>
            </a:endParaRPr>
          </a:p>
          <a:p>
            <a:endParaRPr lang="en-US" dirty="0">
              <a:solidFill>
                <a:schemeClr val="tx2">
                  <a:lumMod val="40000"/>
                  <a:lumOff val="60000"/>
                </a:schemeClr>
              </a:solidFill>
            </a:endParaRPr>
          </a:p>
          <a:p>
            <a:pPr marL="457200" indent="-457200">
              <a:buAutoNum type="arabicPeriod" startAt="3"/>
            </a:pPr>
            <a:r>
              <a:rPr lang="en-US" sz="2000" dirty="0" smtClean="0">
                <a:solidFill>
                  <a:schemeClr val="tx2">
                    <a:lumMod val="40000"/>
                    <a:lumOff val="60000"/>
                  </a:schemeClr>
                </a:solidFill>
              </a:rPr>
              <a:t>The elimination subseries for internal multiples of first-order,   </a:t>
            </a:r>
          </a:p>
          <a:p>
            <a:r>
              <a:rPr lang="en-US" sz="2000" dirty="0">
                <a:solidFill>
                  <a:schemeClr val="tx2">
                    <a:lumMod val="40000"/>
                    <a:lumOff val="60000"/>
                  </a:schemeClr>
                </a:solidFill>
              </a:rPr>
              <a:t> </a:t>
            </a:r>
            <a:r>
              <a:rPr lang="en-US" sz="2000" dirty="0" smtClean="0">
                <a:solidFill>
                  <a:schemeClr val="tx2">
                    <a:lumMod val="40000"/>
                    <a:lumOff val="60000"/>
                  </a:schemeClr>
                </a:solidFill>
              </a:rPr>
              <a:t>      generated at the shallowest reflector.</a:t>
            </a:r>
            <a:endParaRPr lang="en-US" sz="2000" dirty="0">
              <a:solidFill>
                <a:schemeClr val="tx2">
                  <a:lumMod val="40000"/>
                  <a:lumOff val="60000"/>
                </a:schemeClr>
              </a:solidFill>
            </a:endParaRPr>
          </a:p>
          <a:p>
            <a:endParaRPr lang="en-US" dirty="0">
              <a:solidFill>
                <a:schemeClr val="tx2">
                  <a:lumMod val="40000"/>
                  <a:lumOff val="60000"/>
                </a:schemeClr>
              </a:solidFill>
            </a:endParaRPr>
          </a:p>
          <a:p>
            <a:pPr marL="342900" indent="-342900">
              <a:buAutoNum type="arabicPeriod" startAt="4"/>
            </a:pPr>
            <a:endParaRPr lang="en-US" dirty="0">
              <a:solidFill>
                <a:schemeClr val="tx2">
                  <a:lumMod val="40000"/>
                  <a:lumOff val="60000"/>
                </a:schemeClr>
              </a:solidFill>
            </a:endParaRPr>
          </a:p>
          <a:p>
            <a:pPr marL="342900" indent="-342900">
              <a:buAutoNum type="arabicPeriod" startAt="4"/>
            </a:pPr>
            <a:r>
              <a:rPr lang="en-US" sz="2000" dirty="0" smtClean="0">
                <a:solidFill>
                  <a:schemeClr val="tx2">
                    <a:lumMod val="40000"/>
                    <a:lumOff val="60000"/>
                  </a:schemeClr>
                </a:solidFill>
              </a:rPr>
              <a:t>Comments and conclusions.</a:t>
            </a:r>
          </a:p>
          <a:p>
            <a:endParaRPr lang="en-US" dirty="0"/>
          </a:p>
          <a:p>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15200" y="4774715"/>
            <a:ext cx="1722352" cy="358824"/>
          </a:xfrm>
          <a:prstGeom prst="rect">
            <a:avLst/>
          </a:prstGeom>
        </p:spPr>
      </p:pic>
      <p:sp>
        <p:nvSpPr>
          <p:cNvPr id="2" name="Slide Number Placeholder 1"/>
          <p:cNvSpPr>
            <a:spLocks noGrp="1"/>
          </p:cNvSpPr>
          <p:nvPr>
            <p:ph type="sldNum" sz="quarter" idx="12"/>
          </p:nvPr>
        </p:nvSpPr>
        <p:spPr>
          <a:xfrm>
            <a:off x="3810000" y="4812507"/>
            <a:ext cx="762000" cy="273844"/>
          </a:xfrm>
        </p:spPr>
        <p:txBody>
          <a:bodyPr/>
          <a:lstStyle/>
          <a:p>
            <a:pPr algn="ctr"/>
            <a:fld id="{8F82E0A0-C266-4798-8C8F-B9F91E9DA37E}" type="slidenum">
              <a:rPr lang="en-US" sz="1400" b="1" smtClean="0">
                <a:solidFill>
                  <a:srgbClr val="FFFFFF"/>
                </a:solidFill>
              </a:rPr>
              <a:pPr algn="ctr"/>
              <a:t>4</a:t>
            </a:fld>
            <a:endParaRPr lang="en-US" sz="1400" b="1" dirty="0">
              <a:solidFill>
                <a:srgbClr val="FFFFFF"/>
              </a:solidFill>
            </a:endParaRPr>
          </a:p>
        </p:txBody>
      </p:sp>
    </p:spTree>
    <p:extLst>
      <p:ext uri="{BB962C8B-B14F-4D97-AF65-F5344CB8AC3E}">
        <p14:creationId xmlns:p14="http://schemas.microsoft.com/office/powerpoint/2010/main" val="15580347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209550"/>
            <a:ext cx="8169672" cy="615553"/>
          </a:xfrm>
          <a:prstGeom prst="rect">
            <a:avLst/>
          </a:prstGeom>
          <a:noFill/>
        </p:spPr>
        <p:txBody>
          <a:bodyPr wrap="none" rtlCol="0">
            <a:spAutoFit/>
          </a:bodyPr>
          <a:lstStyle/>
          <a:p>
            <a:r>
              <a:rPr lang="en-US" sz="3400" b="1" dirty="0" smtClean="0"/>
              <a:t>The central challenge of seismic exploration</a:t>
            </a:r>
            <a:endParaRPr lang="en-US" sz="3400" b="1" dirty="0"/>
          </a:p>
        </p:txBody>
      </p:sp>
      <mc:AlternateContent xmlns:mc="http://schemas.openxmlformats.org/markup-compatibility/2006" xmlns:a14="http://schemas.microsoft.com/office/drawing/2010/main">
        <mc:Choice Requires="a14">
          <p:sp>
            <p:nvSpPr>
              <p:cNvPr id="5" name="TextBox 4"/>
              <p:cNvSpPr txBox="1"/>
              <p:nvPr/>
            </p:nvSpPr>
            <p:spPr>
              <a:xfrm>
                <a:off x="5782486" y="1200150"/>
                <a:ext cx="1868910"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a:rPr>
                          </m:ctrlPr>
                        </m:sSubPr>
                        <m:e>
                          <m:r>
                            <a:rPr lang="en-US" sz="1600" b="0" i="1" smtClean="0">
                              <a:latin typeface="Cambria Math"/>
                            </a:rPr>
                            <m:t>𝐿</m:t>
                          </m:r>
                        </m:e>
                        <m:sub>
                          <m:r>
                            <a:rPr lang="en-US" sz="1600" b="0" i="1" smtClean="0">
                              <a:latin typeface="Cambria Math"/>
                            </a:rPr>
                            <m:t>0</m:t>
                          </m:r>
                        </m:sub>
                      </m:sSub>
                      <m:sSub>
                        <m:sSubPr>
                          <m:ctrlPr>
                            <a:rPr lang="en-US" sz="1600" b="0" i="1" smtClean="0">
                              <a:latin typeface="Cambria Math"/>
                            </a:rPr>
                          </m:ctrlPr>
                        </m:sSubPr>
                        <m:e>
                          <m:r>
                            <a:rPr lang="en-US" sz="1600" b="0" i="1" smtClean="0">
                              <a:latin typeface="Cambria Math"/>
                            </a:rPr>
                            <m:t>𝐺</m:t>
                          </m:r>
                        </m:e>
                        <m:sub>
                          <m:r>
                            <a:rPr lang="en-US" sz="1600" b="0" i="1" smtClean="0">
                              <a:latin typeface="Cambria Math"/>
                            </a:rPr>
                            <m:t>0</m:t>
                          </m:r>
                        </m:sub>
                      </m:sSub>
                      <m:r>
                        <a:rPr lang="en-US" sz="1600" b="0" i="1" smtClean="0">
                          <a:latin typeface="Cambria Math"/>
                        </a:rPr>
                        <m:t>=−</m:t>
                      </m:r>
                      <m:r>
                        <a:rPr lang="en-US" sz="1600" b="0" i="1" smtClean="0">
                          <a:latin typeface="Cambria Math"/>
                          <a:ea typeface="Cambria Math"/>
                        </a:rPr>
                        <m:t>𝛿</m:t>
                      </m:r>
                      <m:r>
                        <a:rPr lang="en-US" sz="1600" b="0" i="1" smtClean="0">
                          <a:latin typeface="Cambria Math"/>
                          <a:ea typeface="Cambria Math"/>
                        </a:rPr>
                        <m:t>(</m:t>
                      </m:r>
                      <m:r>
                        <a:rPr lang="en-US" sz="1600" b="0" i="1" smtClean="0">
                          <a:latin typeface="Cambria Math"/>
                          <a:ea typeface="Cambria Math"/>
                        </a:rPr>
                        <m:t>𝑟</m:t>
                      </m:r>
                      <m:r>
                        <a:rPr lang="en-US" sz="1600" b="0" i="1" smtClean="0">
                          <a:latin typeface="Cambria Math"/>
                          <a:ea typeface="Cambria Math"/>
                        </a:rPr>
                        <m:t>−</m:t>
                      </m:r>
                      <m:sSub>
                        <m:sSubPr>
                          <m:ctrlPr>
                            <a:rPr lang="en-US" sz="1600" b="0" i="1" smtClean="0">
                              <a:latin typeface="Cambria Math"/>
                              <a:ea typeface="Cambria Math"/>
                            </a:rPr>
                          </m:ctrlPr>
                        </m:sSubPr>
                        <m:e>
                          <m:r>
                            <a:rPr lang="en-US" sz="1600" b="0" i="1" smtClean="0">
                              <a:latin typeface="Cambria Math"/>
                              <a:ea typeface="Cambria Math"/>
                            </a:rPr>
                            <m:t>𝑟</m:t>
                          </m:r>
                        </m:e>
                        <m:sub>
                          <m:r>
                            <a:rPr lang="en-US" sz="1600" b="0" i="1" smtClean="0">
                              <a:latin typeface="Cambria Math"/>
                              <a:ea typeface="Cambria Math"/>
                            </a:rPr>
                            <m:t>𝑠</m:t>
                          </m:r>
                        </m:sub>
                      </m:sSub>
                      <m:r>
                        <a:rPr lang="en-US" sz="1600" b="0" i="1" smtClean="0">
                          <a:latin typeface="Cambria Math"/>
                          <a:ea typeface="Cambria Math"/>
                        </a:rPr>
                        <m:t>)</m:t>
                      </m:r>
                    </m:oMath>
                  </m:oMathPara>
                </a14:m>
                <a:endParaRPr lang="en-US" sz="1600" dirty="0"/>
              </a:p>
            </p:txBody>
          </p:sp>
        </mc:Choice>
        <mc:Fallback xmlns="">
          <p:sp>
            <p:nvSpPr>
              <p:cNvPr id="5" name="TextBox 4"/>
              <p:cNvSpPr txBox="1">
                <a:spLocks noRot="1" noChangeAspect="1" noMove="1" noResize="1" noEditPoints="1" noAdjustHandles="1" noChangeArrowheads="1" noChangeShapeType="1" noTextEdit="1"/>
              </p:cNvSpPr>
              <p:nvPr/>
            </p:nvSpPr>
            <p:spPr>
              <a:xfrm>
                <a:off x="5782486" y="1200150"/>
                <a:ext cx="1868910" cy="338554"/>
              </a:xfrm>
              <a:prstGeom prst="rect">
                <a:avLst/>
              </a:prstGeom>
              <a:blipFill rotWithShape="1">
                <a:blip r:embed="rId2"/>
                <a:stretch>
                  <a:fillRect b="-109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6096000" y="1733550"/>
                <a:ext cx="1205843"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a:rPr>
                          </m:ctrlPr>
                        </m:sSubPr>
                        <m:e>
                          <m:r>
                            <a:rPr lang="en-US" sz="1600" i="1">
                              <a:latin typeface="Cambria Math"/>
                            </a:rPr>
                            <m:t>𝐿</m:t>
                          </m:r>
                          <m:r>
                            <a:rPr lang="en-US" sz="1600" i="1">
                              <a:latin typeface="Cambria Math"/>
                              <a:ea typeface="Cambria Math"/>
                            </a:rPr>
                            <m:t>≡</m:t>
                          </m:r>
                          <m:r>
                            <a:rPr lang="en-US" sz="1600" i="1">
                              <a:latin typeface="Cambria Math"/>
                            </a:rPr>
                            <m:t>𝐿</m:t>
                          </m:r>
                        </m:e>
                        <m:sub>
                          <m:r>
                            <a:rPr lang="en-US" sz="1600" i="1">
                              <a:latin typeface="Cambria Math"/>
                            </a:rPr>
                            <m:t>0</m:t>
                          </m:r>
                        </m:sub>
                      </m:sSub>
                      <m:r>
                        <a:rPr lang="en-US" sz="1600" b="0" i="1" smtClean="0">
                          <a:latin typeface="Cambria Math"/>
                        </a:rPr>
                        <m:t>+</m:t>
                      </m:r>
                      <m:r>
                        <a:rPr lang="en-US" sz="1600" b="0" i="1" smtClean="0">
                          <a:latin typeface="Cambria Math"/>
                        </a:rPr>
                        <m:t>𝑉</m:t>
                      </m:r>
                    </m:oMath>
                  </m:oMathPara>
                </a14:m>
                <a:endParaRPr lang="en-US" sz="1600" dirty="0"/>
              </a:p>
            </p:txBody>
          </p:sp>
        </mc:Choice>
        <mc:Fallback xmlns="">
          <p:sp>
            <p:nvSpPr>
              <p:cNvPr id="6" name="TextBox 5"/>
              <p:cNvSpPr txBox="1">
                <a:spLocks noRot="1" noChangeAspect="1" noMove="1" noResize="1" noEditPoints="1" noAdjustHandles="1" noChangeArrowheads="1" noChangeShapeType="1" noTextEdit="1"/>
              </p:cNvSpPr>
              <p:nvPr/>
            </p:nvSpPr>
            <p:spPr>
              <a:xfrm>
                <a:off x="6096000" y="1733550"/>
                <a:ext cx="1205843" cy="338554"/>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ext uri="{D42A27DB-BD31-4B8C-83A1-F6EECF244321}">
                    <p14:modId xmlns:p14="http://schemas.microsoft.com/office/powerpoint/2010/main" val="1931845159"/>
                  </p:ext>
                </p:extLst>
              </p:nvPr>
            </p:nvGraphicFramePr>
            <p:xfrm>
              <a:off x="4800600" y="2266950"/>
              <a:ext cx="4267200" cy="2387600"/>
            </p:xfrm>
            <a:graphic>
              <a:graphicData uri="http://schemas.openxmlformats.org/drawingml/2006/table">
                <a:tbl>
                  <a:tblPr firstRow="1" bandRow="1">
                    <a:tableStyleId>{5C22544A-7EE6-4342-B048-85BDC9FD1C3A}</a:tableStyleId>
                  </a:tblPr>
                  <a:tblGrid>
                    <a:gridCol w="1900453"/>
                    <a:gridCol w="1419069"/>
                    <a:gridCol w="947678"/>
                  </a:tblGrid>
                  <a:tr h="558800">
                    <a:tc>
                      <a:txBody>
                        <a:bodyPr/>
                        <a:lstStyle/>
                        <a:p>
                          <a:pPr algn="ctr"/>
                          <a:r>
                            <a:rPr lang="en-US" dirty="0" smtClean="0"/>
                            <a:t>Series</a:t>
                          </a:r>
                          <a:endParaRPr lang="en-US" dirty="0"/>
                        </a:p>
                      </a:txBody>
                      <a:tcPr/>
                    </a:tc>
                    <a:tc>
                      <a:txBody>
                        <a:bodyPr/>
                        <a:lstStyle/>
                        <a:p>
                          <a:pPr algn="ctr"/>
                          <a:r>
                            <a:rPr lang="en-US" dirty="0" smtClean="0"/>
                            <a:t>Input</a:t>
                          </a:r>
                          <a:endParaRPr lang="en-US" dirty="0"/>
                        </a:p>
                      </a:txBody>
                      <a:tcPr/>
                    </a:tc>
                    <a:tc>
                      <a:txBody>
                        <a:bodyPr/>
                        <a:lstStyle/>
                        <a:p>
                          <a:r>
                            <a:rPr lang="en-US" dirty="0" smtClean="0"/>
                            <a:t>Output</a:t>
                          </a:r>
                          <a:endParaRPr lang="en-US" dirty="0"/>
                        </a:p>
                      </a:txBody>
                      <a:tcPr/>
                    </a:tc>
                  </a:tr>
                  <a:tr h="558800">
                    <a:tc>
                      <a:txBody>
                        <a:bodyPr/>
                        <a:lstStyle/>
                        <a:p>
                          <a:r>
                            <a:rPr lang="en-US" dirty="0" smtClean="0"/>
                            <a:t>Forward Scattering (modeling)</a:t>
                          </a:r>
                          <a:endParaRPr 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a:rPr>
                                    </m:ctrlPr>
                                  </m:sSubPr>
                                  <m:e>
                                    <m:r>
                                      <a:rPr lang="en-US" sz="1600" b="0" i="1" smtClean="0">
                                        <a:latin typeface="Cambria Math"/>
                                      </a:rPr>
                                      <m:t>𝐺</m:t>
                                    </m:r>
                                  </m:e>
                                  <m:sub>
                                    <m:r>
                                      <a:rPr lang="en-US" sz="1600" b="0" i="1" smtClean="0">
                                        <a:latin typeface="Cambria Math"/>
                                      </a:rPr>
                                      <m:t>0</m:t>
                                    </m:r>
                                  </m:sub>
                                </m:sSub>
                                <m:r>
                                  <a:rPr lang="en-US" sz="1600" b="0" i="1" smtClean="0">
                                    <a:latin typeface="Cambria Math"/>
                                  </a:rPr>
                                  <m:t>, </m:t>
                                </m:r>
                                <m:r>
                                  <a:rPr lang="en-US" sz="1600" b="0" i="1" smtClean="0">
                                    <a:latin typeface="Cambria Math"/>
                                  </a:rPr>
                                  <m:t>𝑉</m:t>
                                </m:r>
                              </m:oMath>
                            </m:oMathPara>
                          </a14:m>
                          <a:endParaRPr lang="en-US" sz="1600"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a:rPr>
                                    </m:ctrlPr>
                                  </m:sSubPr>
                                  <m:e>
                                    <m:r>
                                      <m:rPr>
                                        <m:sty m:val="p"/>
                                      </m:rPr>
                                      <a:rPr lang="el-GR" sz="1600" i="1" smtClean="0">
                                        <a:latin typeface="Cambria Math"/>
                                        <a:ea typeface="Cambria Math"/>
                                      </a:rPr>
                                      <m:t>Ψ</m:t>
                                    </m:r>
                                  </m:e>
                                  <m:sub>
                                    <m:r>
                                      <a:rPr lang="en-US" sz="1600" b="0" i="1" smtClean="0">
                                        <a:latin typeface="Cambria Math"/>
                                      </a:rPr>
                                      <m:t>𝑠</m:t>
                                    </m:r>
                                  </m:sub>
                                </m:sSub>
                              </m:oMath>
                            </m:oMathPara>
                          </a14:m>
                          <a:endParaRPr lang="en-US" sz="1600" dirty="0"/>
                        </a:p>
                      </a:txBody>
                      <a:tcPr/>
                    </a:tc>
                  </a:tr>
                  <a:tr h="558800">
                    <a:tc>
                      <a:txBody>
                        <a:bodyPr/>
                        <a:lstStyle/>
                        <a:p>
                          <a:r>
                            <a:rPr lang="en-US" dirty="0" smtClean="0"/>
                            <a:t>Inverse scattering (processing)</a:t>
                          </a:r>
                          <a:endParaRPr 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a:rPr>
                                    </m:ctrlPr>
                                  </m:sSubPr>
                                  <m:e>
                                    <m:sSub>
                                      <m:sSubPr>
                                        <m:ctrlPr>
                                          <a:rPr lang="en-US" sz="1600" i="1" smtClean="0">
                                            <a:latin typeface="Cambria Math"/>
                                          </a:rPr>
                                        </m:ctrlPr>
                                      </m:sSubPr>
                                      <m:e>
                                        <m:r>
                                          <a:rPr lang="en-US" sz="1600" b="0" i="1" smtClean="0">
                                            <a:latin typeface="Cambria Math"/>
                                          </a:rPr>
                                          <m:t>𝐺</m:t>
                                        </m:r>
                                      </m:e>
                                      <m:sub>
                                        <m:r>
                                          <a:rPr lang="en-US" sz="1600" b="0" i="1" smtClean="0">
                                            <a:latin typeface="Cambria Math"/>
                                          </a:rPr>
                                          <m:t>0</m:t>
                                        </m:r>
                                      </m:sub>
                                    </m:sSub>
                                    <m:r>
                                      <a:rPr lang="en-US" sz="1600" b="0" i="1" smtClean="0">
                                        <a:latin typeface="Cambria Math"/>
                                      </a:rPr>
                                      <m:t>,</m:t>
                                    </m:r>
                                    <m:sSub>
                                      <m:sSubPr>
                                        <m:ctrlPr>
                                          <a:rPr lang="en-US" sz="1600" b="0" i="1" smtClean="0">
                                            <a:latin typeface="Cambria Math"/>
                                          </a:rPr>
                                        </m:ctrlPr>
                                      </m:sSubPr>
                                      <m:e>
                                        <m:d>
                                          <m:dPr>
                                            <m:ctrlPr>
                                              <a:rPr lang="en-US" sz="1600" b="0" i="1" smtClean="0">
                                                <a:latin typeface="Cambria Math"/>
                                              </a:rPr>
                                            </m:ctrlPr>
                                          </m:dPr>
                                          <m:e>
                                            <m:sSub>
                                              <m:sSubPr>
                                                <m:ctrlPr>
                                                  <a:rPr lang="en-US" sz="1600" b="0" i="1" smtClean="0">
                                                    <a:latin typeface="Cambria Math"/>
                                                  </a:rPr>
                                                </m:ctrlPr>
                                              </m:sSubPr>
                                              <m:e>
                                                <m:r>
                                                  <m:rPr>
                                                    <m:sty m:val="p"/>
                                                  </m:rPr>
                                                  <a:rPr lang="el-GR" sz="1600" b="0" i="1" smtClean="0">
                                                    <a:latin typeface="Cambria Math"/>
                                                    <a:ea typeface="Cambria Math"/>
                                                  </a:rPr>
                                                  <m:t>Ψ</m:t>
                                                </m:r>
                                              </m:e>
                                              <m:sub>
                                                <m:r>
                                                  <a:rPr lang="en-US" sz="1600" b="0" i="1" smtClean="0">
                                                    <a:latin typeface="Cambria Math"/>
                                                  </a:rPr>
                                                  <m:t>𝑠</m:t>
                                                </m:r>
                                              </m:sub>
                                            </m:sSub>
                                          </m:e>
                                        </m:d>
                                      </m:e>
                                      <m:sub>
                                        <m:r>
                                          <a:rPr lang="en-US" sz="1600" b="0" i="1" smtClean="0">
                                            <a:latin typeface="Cambria Math"/>
                                          </a:rPr>
                                          <m:t>𝑚𝑠</m:t>
                                        </m:r>
                                      </m:sub>
                                    </m:sSub>
                                    <m:r>
                                      <a:rPr lang="en-US" sz="1600" b="0" i="1" smtClean="0">
                                        <a:latin typeface="Cambria Math"/>
                                      </a:rPr>
                                      <m:t>=</m:t>
                                    </m:r>
                                    <m:r>
                                      <a:rPr lang="en-US" sz="1600" b="0" i="1" smtClean="0">
                                        <a:latin typeface="Cambria Math"/>
                                      </a:rPr>
                                      <m:t>𝐷</m:t>
                                    </m:r>
                                    <m:r>
                                      <a:rPr lang="en-US" sz="1600" b="0" i="1" smtClean="0">
                                        <a:latin typeface="Cambria Math"/>
                                      </a:rPr>
                                      <m:t>   </m:t>
                                    </m:r>
                                  </m:e>
                                  <m:sub/>
                                </m:sSub>
                              </m:oMath>
                            </m:oMathPara>
                          </a14:m>
                          <a:endParaRPr lang="en-US" sz="1600" dirty="0"/>
                        </a:p>
                      </a:txBody>
                      <a:tcPr/>
                    </a:tc>
                    <a:tc>
                      <a:txBody>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𝑉</m:t>
                                </m:r>
                              </m:oMath>
                            </m:oMathPara>
                          </a14:m>
                          <a:endParaRPr lang="en-US" sz="1600" dirty="0"/>
                        </a:p>
                      </a:txBody>
                      <a:tcPr/>
                    </a:tc>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1931845159"/>
                  </p:ext>
                </p:extLst>
              </p:nvPr>
            </p:nvGraphicFramePr>
            <p:xfrm>
              <a:off x="4800600" y="2266950"/>
              <a:ext cx="4267200" cy="2387600"/>
            </p:xfrm>
            <a:graphic>
              <a:graphicData uri="http://schemas.openxmlformats.org/drawingml/2006/table">
                <a:tbl>
                  <a:tblPr firstRow="1" bandRow="1">
                    <a:tableStyleId>{5C22544A-7EE6-4342-B048-85BDC9FD1C3A}</a:tableStyleId>
                  </a:tblPr>
                  <a:tblGrid>
                    <a:gridCol w="1900453"/>
                    <a:gridCol w="1419069"/>
                    <a:gridCol w="947678"/>
                  </a:tblGrid>
                  <a:tr h="558800">
                    <a:tc>
                      <a:txBody>
                        <a:bodyPr/>
                        <a:lstStyle/>
                        <a:p>
                          <a:pPr algn="ctr"/>
                          <a:r>
                            <a:rPr lang="en-US" dirty="0" smtClean="0"/>
                            <a:t>Series</a:t>
                          </a:r>
                          <a:endParaRPr lang="en-US" dirty="0"/>
                        </a:p>
                      </a:txBody>
                      <a:tcPr/>
                    </a:tc>
                    <a:tc>
                      <a:txBody>
                        <a:bodyPr/>
                        <a:lstStyle/>
                        <a:p>
                          <a:pPr algn="ctr"/>
                          <a:r>
                            <a:rPr lang="en-US" dirty="0" smtClean="0"/>
                            <a:t>Input</a:t>
                          </a:r>
                          <a:endParaRPr lang="en-US" dirty="0"/>
                        </a:p>
                      </a:txBody>
                      <a:tcPr/>
                    </a:tc>
                    <a:tc>
                      <a:txBody>
                        <a:bodyPr/>
                        <a:lstStyle/>
                        <a:p>
                          <a:r>
                            <a:rPr lang="en-US" dirty="0" smtClean="0"/>
                            <a:t>Output</a:t>
                          </a:r>
                          <a:endParaRPr lang="en-US" dirty="0"/>
                        </a:p>
                      </a:txBody>
                      <a:tcPr/>
                    </a:tc>
                  </a:tr>
                  <a:tr h="914400">
                    <a:tc>
                      <a:txBody>
                        <a:bodyPr/>
                        <a:lstStyle/>
                        <a:p>
                          <a:r>
                            <a:rPr lang="en-US" dirty="0" smtClean="0"/>
                            <a:t>Forward </a:t>
                          </a:r>
                          <a:r>
                            <a:rPr lang="en-US" dirty="0" smtClean="0"/>
                            <a:t>Scattering (modeling)</a:t>
                          </a:r>
                          <a:endParaRPr lang="en-US" dirty="0"/>
                        </a:p>
                      </a:txBody>
                      <a:tcPr/>
                    </a:tc>
                    <a:tc>
                      <a:txBody>
                        <a:bodyPr/>
                        <a:lstStyle/>
                        <a:p>
                          <a:endParaRPr lang="en-US"/>
                        </a:p>
                      </a:txBody>
                      <a:tcPr>
                        <a:blipFill rotWithShape="1">
                          <a:blip r:embed="rId4"/>
                          <a:stretch>
                            <a:fillRect l="-134335" t="-64667" r="-66524" b="-111333"/>
                          </a:stretch>
                        </a:blipFill>
                      </a:tcPr>
                    </a:tc>
                    <a:tc>
                      <a:txBody>
                        <a:bodyPr/>
                        <a:lstStyle/>
                        <a:p>
                          <a:endParaRPr lang="en-US"/>
                        </a:p>
                      </a:txBody>
                      <a:tcPr>
                        <a:blipFill rotWithShape="1">
                          <a:blip r:embed="rId4"/>
                          <a:stretch>
                            <a:fillRect l="-352258" t="-64667" b="-111333"/>
                          </a:stretch>
                        </a:blipFill>
                      </a:tcPr>
                    </a:tc>
                  </a:tr>
                  <a:tr h="914400">
                    <a:tc>
                      <a:txBody>
                        <a:bodyPr/>
                        <a:lstStyle/>
                        <a:p>
                          <a:r>
                            <a:rPr lang="en-US" dirty="0" smtClean="0"/>
                            <a:t>Inverse </a:t>
                          </a:r>
                          <a:r>
                            <a:rPr lang="en-US" dirty="0" smtClean="0"/>
                            <a:t>scattering (processing)</a:t>
                          </a:r>
                          <a:endParaRPr lang="en-US" dirty="0"/>
                        </a:p>
                      </a:txBody>
                      <a:tcPr/>
                    </a:tc>
                    <a:tc>
                      <a:txBody>
                        <a:bodyPr/>
                        <a:lstStyle/>
                        <a:p>
                          <a:endParaRPr lang="en-US"/>
                        </a:p>
                      </a:txBody>
                      <a:tcPr>
                        <a:blipFill rotWithShape="1">
                          <a:blip r:embed="rId4"/>
                          <a:stretch>
                            <a:fillRect l="-134335" t="-164667" r="-66524" b="-11333"/>
                          </a:stretch>
                        </a:blipFill>
                      </a:tcPr>
                    </a:tc>
                    <a:tc>
                      <a:txBody>
                        <a:bodyPr/>
                        <a:lstStyle/>
                        <a:p>
                          <a:endParaRPr lang="en-US"/>
                        </a:p>
                      </a:txBody>
                      <a:tcPr>
                        <a:blipFill rotWithShape="1">
                          <a:blip r:embed="rId4"/>
                          <a:stretch>
                            <a:fillRect l="-352258" t="-164667" b="-11333"/>
                          </a:stretch>
                        </a:blipFill>
                      </a:tcPr>
                    </a:tc>
                  </a:tr>
                </a:tbl>
              </a:graphicData>
            </a:graphic>
          </p:graphicFrame>
        </mc:Fallback>
      </mc:AlternateContent>
      <p:grpSp>
        <p:nvGrpSpPr>
          <p:cNvPr id="23" name="Group 22"/>
          <p:cNvGrpSpPr/>
          <p:nvPr/>
        </p:nvGrpSpPr>
        <p:grpSpPr>
          <a:xfrm>
            <a:off x="76200" y="1200150"/>
            <a:ext cx="4800600" cy="2502932"/>
            <a:chOff x="76200" y="1428750"/>
            <a:chExt cx="4800600" cy="2502932"/>
          </a:xfrm>
        </p:grpSpPr>
        <p:sp>
          <p:nvSpPr>
            <p:cNvPr id="8" name="Explosion 1 7"/>
            <p:cNvSpPr/>
            <p:nvPr/>
          </p:nvSpPr>
          <p:spPr>
            <a:xfrm>
              <a:off x="457200" y="1678838"/>
              <a:ext cx="288402" cy="207112"/>
            </a:xfrm>
            <a:prstGeom prst="irregularSeal1">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Merge 8"/>
            <p:cNvSpPr/>
            <p:nvPr/>
          </p:nvSpPr>
          <p:spPr>
            <a:xfrm flipH="1">
              <a:off x="2779533" y="1658127"/>
              <a:ext cx="192267" cy="227823"/>
            </a:xfrm>
            <a:prstGeom prst="flowChartMerg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228600" y="3409950"/>
              <a:ext cx="3429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85800" y="1991383"/>
              <a:ext cx="473598" cy="135579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2057399" y="1991383"/>
              <a:ext cx="753000" cy="135579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Flowchart: Merge 12"/>
            <p:cNvSpPr/>
            <p:nvPr/>
          </p:nvSpPr>
          <p:spPr>
            <a:xfrm flipH="1">
              <a:off x="3160533" y="1657350"/>
              <a:ext cx="192267" cy="227823"/>
            </a:xfrm>
            <a:prstGeom prst="flowChartMerg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Merge 13"/>
            <p:cNvSpPr/>
            <p:nvPr/>
          </p:nvSpPr>
          <p:spPr>
            <a:xfrm flipH="1">
              <a:off x="3541533" y="1657350"/>
              <a:ext cx="192267" cy="227823"/>
            </a:xfrm>
            <a:prstGeom prst="flowChartMerg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flipV="1">
              <a:off x="2523600" y="1977959"/>
              <a:ext cx="753000" cy="135579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2904600" y="1962150"/>
              <a:ext cx="753000" cy="135579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Rectangle 16"/>
                <p:cNvSpPr/>
                <p:nvPr/>
              </p:nvSpPr>
              <p:spPr>
                <a:xfrm>
                  <a:off x="3480685" y="2484612"/>
                  <a:ext cx="50622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m:rPr>
                                <m:sty m:val="p"/>
                              </m:rPr>
                              <a:rPr lang="el-GR" i="1">
                                <a:latin typeface="Cambria Math"/>
                                <a:ea typeface="Cambria Math"/>
                              </a:rPr>
                              <m:t>Ψ</m:t>
                            </m:r>
                          </m:e>
                          <m:sub>
                            <m:r>
                              <a:rPr lang="en-US" i="1">
                                <a:latin typeface="Cambria Math"/>
                              </a:rPr>
                              <m:t>𝑠</m:t>
                            </m:r>
                          </m:sub>
                        </m:sSub>
                      </m:oMath>
                    </m:oMathPara>
                  </a14:m>
                  <a:endParaRPr lang="en-US" dirty="0"/>
                </a:p>
              </p:txBody>
            </p:sp>
          </mc:Choice>
          <mc:Fallback xmlns="">
            <p:sp>
              <p:nvSpPr>
                <p:cNvPr id="17" name="Rectangle 16"/>
                <p:cNvSpPr>
                  <a:spLocks noRot="1" noChangeAspect="1" noMove="1" noResize="1" noEditPoints="1" noAdjustHandles="1" noChangeArrowheads="1" noChangeShapeType="1" noTextEdit="1"/>
                </p:cNvSpPr>
                <p:nvPr/>
              </p:nvSpPr>
              <p:spPr>
                <a:xfrm>
                  <a:off x="3480685" y="2484612"/>
                  <a:ext cx="506229" cy="369332"/>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1451837" y="3562350"/>
                  <a:ext cx="37696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rPr>
                          <m:t>𝐿</m:t>
                        </m:r>
                      </m:oMath>
                    </m:oMathPara>
                  </a14:m>
                  <a:endParaRPr lang="en-US" dirty="0"/>
                </a:p>
              </p:txBody>
            </p:sp>
          </mc:Choice>
          <mc:Fallback xmlns="">
            <p:sp>
              <p:nvSpPr>
                <p:cNvPr id="18" name="Rectangle 17"/>
                <p:cNvSpPr>
                  <a:spLocks noRot="1" noChangeAspect="1" noMove="1" noResize="1" noEditPoints="1" noAdjustHandles="1" noChangeArrowheads="1" noChangeShapeType="1" noTextEdit="1"/>
                </p:cNvSpPr>
                <p:nvPr/>
              </p:nvSpPr>
              <p:spPr>
                <a:xfrm>
                  <a:off x="1451837" y="3562350"/>
                  <a:ext cx="376963" cy="369332"/>
                </a:xfrm>
                <a:prstGeom prst="rect">
                  <a:avLst/>
                </a:prstGeom>
                <a:blipFill rotWithShape="1">
                  <a:blip r:embed="rId6"/>
                  <a:stretch>
                    <a:fillRect/>
                  </a:stretch>
                </a:blipFill>
              </p:spPr>
              <p:txBody>
                <a:bodyPr/>
                <a:lstStyle/>
                <a:p>
                  <a:r>
                    <a:rPr lang="en-US">
                      <a:noFill/>
                    </a:rPr>
                    <a:t> </a:t>
                  </a:r>
                </a:p>
              </p:txBody>
            </p:sp>
          </mc:Fallback>
        </mc:AlternateContent>
        <p:cxnSp>
          <p:nvCxnSpPr>
            <p:cNvPr id="19" name="Straight Connector 18"/>
            <p:cNvCxnSpPr/>
            <p:nvPr/>
          </p:nvCxnSpPr>
          <p:spPr>
            <a:xfrm flipH="1" flipV="1">
              <a:off x="76200" y="1771261"/>
              <a:ext cx="4038600" cy="77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488757" y="1428750"/>
              <a:ext cx="492443" cy="461665"/>
            </a:xfrm>
            <a:prstGeom prst="rect">
              <a:avLst/>
            </a:prstGeom>
            <a:noFill/>
          </p:spPr>
          <p:txBody>
            <a:bodyPr wrap="none" rtlCol="0">
              <a:spAutoFit/>
            </a:bodyPr>
            <a:lstStyle/>
            <a:p>
              <a:r>
                <a:rPr lang="en-US" sz="2400" dirty="0" err="1" smtClean="0"/>
                <a:t>ms</a:t>
              </a:r>
              <a:endParaRPr lang="en-US" sz="2400" dirty="0"/>
            </a:p>
          </p:txBody>
        </p:sp>
        <mc:AlternateContent xmlns:mc="http://schemas.openxmlformats.org/markup-compatibility/2006" xmlns:a14="http://schemas.microsoft.com/office/drawing/2010/main">
          <mc:Choice Requires="a14">
            <p:sp>
              <p:nvSpPr>
                <p:cNvPr id="21" name="TextBox 20"/>
                <p:cNvSpPr txBox="1"/>
                <p:nvPr/>
              </p:nvSpPr>
              <p:spPr>
                <a:xfrm>
                  <a:off x="3671342" y="1471196"/>
                  <a:ext cx="1205458"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i="1">
                                <a:latin typeface="Cambria Math"/>
                              </a:rPr>
                            </m:ctrlPr>
                          </m:sSubPr>
                          <m:e>
                            <m:sSub>
                              <m:sSubPr>
                                <m:ctrlPr>
                                  <a:rPr lang="en-US" sz="1600" i="1">
                                    <a:latin typeface="Cambria Math"/>
                                  </a:rPr>
                                </m:ctrlPr>
                              </m:sSubPr>
                              <m:e>
                                <m:r>
                                  <a:rPr lang="en-US" sz="1600" i="1">
                                    <a:latin typeface="Cambria Math"/>
                                  </a:rPr>
                                  <m:t>(</m:t>
                                </m:r>
                                <m:r>
                                  <m:rPr>
                                    <m:sty m:val="p"/>
                                  </m:rPr>
                                  <a:rPr lang="el-GR" sz="1600" i="1">
                                    <a:latin typeface="Cambria Math"/>
                                    <a:ea typeface="Cambria Math"/>
                                  </a:rPr>
                                  <m:t>Ψ</m:t>
                                </m:r>
                              </m:e>
                              <m:sub>
                                <m:r>
                                  <a:rPr lang="en-US" sz="1600" i="1">
                                    <a:latin typeface="Cambria Math"/>
                                  </a:rPr>
                                  <m:t>𝑠</m:t>
                                </m:r>
                              </m:sub>
                            </m:sSub>
                            <m:r>
                              <a:rPr lang="en-US" sz="1600" i="1">
                                <a:latin typeface="Cambria Math"/>
                              </a:rPr>
                              <m:t>)</m:t>
                            </m:r>
                          </m:e>
                          <m:sub>
                            <m:r>
                              <a:rPr lang="en-US" sz="1600" i="1">
                                <a:latin typeface="Cambria Math"/>
                              </a:rPr>
                              <m:t>𝑚</m:t>
                            </m:r>
                          </m:sub>
                        </m:sSub>
                        <m:r>
                          <a:rPr lang="en-US" sz="1600" i="1">
                            <a:latin typeface="Cambria Math"/>
                          </a:rPr>
                          <m:t>=</m:t>
                        </m:r>
                        <m:r>
                          <a:rPr lang="en-US" sz="1600" i="1">
                            <a:latin typeface="Cambria Math"/>
                          </a:rPr>
                          <m:t>𝐷</m:t>
                        </m:r>
                      </m:oMath>
                    </m:oMathPara>
                  </a14:m>
                  <a:endParaRPr lang="en-US" sz="1600" dirty="0"/>
                </a:p>
              </p:txBody>
            </p:sp>
          </mc:Choice>
          <mc:Fallback xmlns="">
            <p:sp>
              <p:nvSpPr>
                <p:cNvPr id="21" name="TextBox 20"/>
                <p:cNvSpPr txBox="1">
                  <a:spLocks noRot="1" noChangeAspect="1" noMove="1" noResize="1" noEditPoints="1" noAdjustHandles="1" noChangeArrowheads="1" noChangeShapeType="1" noTextEdit="1"/>
                </p:cNvSpPr>
                <p:nvPr/>
              </p:nvSpPr>
              <p:spPr>
                <a:xfrm>
                  <a:off x="3671342" y="1471196"/>
                  <a:ext cx="1205458" cy="338554"/>
                </a:xfrm>
                <a:prstGeom prst="rect">
                  <a:avLst/>
                </a:prstGeom>
                <a:blipFill rotWithShape="1">
                  <a:blip r:embed="rId7"/>
                  <a:stretch>
                    <a:fillRect b="-10909"/>
                  </a:stretch>
                </a:blipFill>
              </p:spPr>
              <p:txBody>
                <a:bodyPr/>
                <a:lstStyle/>
                <a:p>
                  <a:r>
                    <a:rPr lang="en-US">
                      <a:noFill/>
                    </a:rPr>
                    <a:t> </a:t>
                  </a:r>
                </a:p>
              </p:txBody>
            </p:sp>
          </mc:Fallback>
        </mc:AlternateContent>
      </p:grpSp>
      <p:pic>
        <p:nvPicPr>
          <p:cNvPr id="24" name="Picture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15200" y="4774715"/>
            <a:ext cx="1722352" cy="358824"/>
          </a:xfrm>
          <a:prstGeom prst="rect">
            <a:avLst/>
          </a:prstGeom>
        </p:spPr>
      </p:pic>
      <p:sp>
        <p:nvSpPr>
          <p:cNvPr id="2" name="Slide Number Placeholder 1"/>
          <p:cNvSpPr>
            <a:spLocks noGrp="1"/>
          </p:cNvSpPr>
          <p:nvPr>
            <p:ph type="sldNum" sz="quarter" idx="12"/>
          </p:nvPr>
        </p:nvSpPr>
        <p:spPr>
          <a:xfrm>
            <a:off x="3810000" y="4812507"/>
            <a:ext cx="762000" cy="273844"/>
          </a:xfrm>
        </p:spPr>
        <p:txBody>
          <a:bodyPr/>
          <a:lstStyle/>
          <a:p>
            <a:pPr algn="ctr"/>
            <a:fld id="{8F82E0A0-C266-4798-8C8F-B9F91E9DA37E}" type="slidenum">
              <a:rPr lang="en-US" sz="1400" b="1" smtClean="0">
                <a:solidFill>
                  <a:srgbClr val="FFFFFF"/>
                </a:solidFill>
              </a:rPr>
              <a:pPr algn="ctr"/>
              <a:t>5</a:t>
            </a:fld>
            <a:endParaRPr lang="en-US" sz="1400" b="1" dirty="0">
              <a:solidFill>
                <a:srgbClr val="FFFFFF"/>
              </a:solidFill>
            </a:endParaRPr>
          </a:p>
        </p:txBody>
      </p:sp>
    </p:spTree>
    <p:extLst>
      <p:ext uri="{BB962C8B-B14F-4D97-AF65-F5344CB8AC3E}">
        <p14:creationId xmlns:p14="http://schemas.microsoft.com/office/powerpoint/2010/main" val="27852536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0" y="1569482"/>
                <a:ext cx="4220386" cy="338554"/>
              </a:xfrm>
              <a:prstGeom prst="rect">
                <a:avLst/>
              </a:prstGeom>
              <a:noFill/>
            </p:spPr>
            <p:txBody>
              <a:bodyPr wrap="none" rtlCol="0">
                <a:spAutoFit/>
              </a:bodyPr>
              <a:lstStyle/>
              <a:p>
                <a14:m>
                  <m:oMath xmlns:m="http://schemas.openxmlformats.org/officeDocument/2006/math">
                    <m:sSub>
                      <m:sSubPr>
                        <m:ctrlPr>
                          <a:rPr lang="en-US" sz="1600" i="1" smtClean="0">
                            <a:latin typeface="Cambria Math"/>
                          </a:rPr>
                        </m:ctrlPr>
                      </m:sSubPr>
                      <m:e>
                        <m:r>
                          <m:rPr>
                            <m:sty m:val="p"/>
                          </m:rPr>
                          <a:rPr lang="el-GR" sz="1600" i="1" smtClean="0">
                            <a:latin typeface="Cambria Math"/>
                            <a:ea typeface="Cambria Math"/>
                          </a:rPr>
                          <m:t>Ψ</m:t>
                        </m:r>
                      </m:e>
                      <m:sub>
                        <m:r>
                          <a:rPr lang="en-US" sz="1600" b="0" i="1" smtClean="0">
                            <a:latin typeface="Cambria Math"/>
                          </a:rPr>
                          <m:t>𝑠</m:t>
                        </m:r>
                      </m:sub>
                    </m:sSub>
                    <m:r>
                      <a:rPr lang="en-US" sz="1600" b="0" i="1" smtClean="0">
                        <a:latin typeface="Cambria Math"/>
                      </a:rPr>
                      <m:t>=</m:t>
                    </m:r>
                    <m:sSub>
                      <m:sSubPr>
                        <m:ctrlPr>
                          <a:rPr lang="en-US" sz="1600" i="1">
                            <a:latin typeface="Cambria Math"/>
                          </a:rPr>
                        </m:ctrlPr>
                      </m:sSubPr>
                      <m:e>
                        <m:r>
                          <a:rPr lang="en-US" sz="1600" i="1">
                            <a:latin typeface="Cambria Math"/>
                          </a:rPr>
                          <m:t>𝐺</m:t>
                        </m:r>
                      </m:e>
                      <m:sub>
                        <m:r>
                          <a:rPr lang="en-US" sz="1600" i="1">
                            <a:latin typeface="Cambria Math"/>
                          </a:rPr>
                          <m:t>0</m:t>
                        </m:r>
                      </m:sub>
                    </m:sSub>
                    <m:r>
                      <a:rPr lang="en-US" sz="1600" i="1">
                        <a:latin typeface="Cambria Math"/>
                      </a:rPr>
                      <m:t>𝑉</m:t>
                    </m:r>
                    <m:sSub>
                      <m:sSubPr>
                        <m:ctrlPr>
                          <a:rPr lang="en-US" sz="1600" i="1">
                            <a:latin typeface="Cambria Math"/>
                          </a:rPr>
                        </m:ctrlPr>
                      </m:sSubPr>
                      <m:e>
                        <m:r>
                          <a:rPr lang="en-US" sz="1600" i="1">
                            <a:latin typeface="Cambria Math"/>
                          </a:rPr>
                          <m:t>𝐺</m:t>
                        </m:r>
                      </m:e>
                      <m:sub>
                        <m:r>
                          <a:rPr lang="en-US" sz="1600" i="1">
                            <a:latin typeface="Cambria Math"/>
                          </a:rPr>
                          <m:t>0</m:t>
                        </m:r>
                      </m:sub>
                    </m:sSub>
                  </m:oMath>
                </a14:m>
                <a:r>
                  <a:rPr lang="en-US" sz="1600" dirty="0" smtClean="0"/>
                  <a:t>+</a:t>
                </a:r>
                <a14:m>
                  <m:oMath xmlns:m="http://schemas.openxmlformats.org/officeDocument/2006/math">
                    <m:sSub>
                      <m:sSubPr>
                        <m:ctrlPr>
                          <a:rPr lang="en-US" sz="1600" i="1">
                            <a:latin typeface="Cambria Math"/>
                          </a:rPr>
                        </m:ctrlPr>
                      </m:sSubPr>
                      <m:e>
                        <m:r>
                          <a:rPr lang="en-US" sz="1600" i="1">
                            <a:latin typeface="Cambria Math"/>
                          </a:rPr>
                          <m:t>𝐺</m:t>
                        </m:r>
                      </m:e>
                      <m:sub>
                        <m:r>
                          <a:rPr lang="en-US" sz="1600" i="1">
                            <a:latin typeface="Cambria Math"/>
                          </a:rPr>
                          <m:t>0</m:t>
                        </m:r>
                      </m:sub>
                    </m:sSub>
                    <m:r>
                      <a:rPr lang="en-US" sz="1600" i="1">
                        <a:latin typeface="Cambria Math"/>
                      </a:rPr>
                      <m:t>𝑉</m:t>
                    </m:r>
                    <m:sSub>
                      <m:sSubPr>
                        <m:ctrlPr>
                          <a:rPr lang="en-US" sz="1600" i="1">
                            <a:latin typeface="Cambria Math"/>
                          </a:rPr>
                        </m:ctrlPr>
                      </m:sSubPr>
                      <m:e>
                        <m:r>
                          <a:rPr lang="en-US" sz="1600" i="1">
                            <a:latin typeface="Cambria Math"/>
                          </a:rPr>
                          <m:t>𝐺</m:t>
                        </m:r>
                      </m:e>
                      <m:sub>
                        <m:r>
                          <a:rPr lang="en-US" sz="1600" i="1">
                            <a:latin typeface="Cambria Math"/>
                          </a:rPr>
                          <m:t>0</m:t>
                        </m:r>
                      </m:sub>
                    </m:sSub>
                    <m:r>
                      <a:rPr lang="en-US" sz="1600" i="1">
                        <a:latin typeface="Cambria Math"/>
                      </a:rPr>
                      <m:t>𝑉</m:t>
                    </m:r>
                    <m:sSub>
                      <m:sSubPr>
                        <m:ctrlPr>
                          <a:rPr lang="en-US" sz="1600" i="1">
                            <a:latin typeface="Cambria Math"/>
                          </a:rPr>
                        </m:ctrlPr>
                      </m:sSubPr>
                      <m:e>
                        <m:r>
                          <a:rPr lang="en-US" sz="1600" i="1">
                            <a:latin typeface="Cambria Math"/>
                          </a:rPr>
                          <m:t>𝐺</m:t>
                        </m:r>
                      </m:e>
                      <m:sub>
                        <m:r>
                          <a:rPr lang="en-US" sz="1600" i="1">
                            <a:latin typeface="Cambria Math"/>
                          </a:rPr>
                          <m:t>0</m:t>
                        </m:r>
                      </m:sub>
                    </m:sSub>
                  </m:oMath>
                </a14:m>
                <a:r>
                  <a:rPr lang="en-US" sz="1600" dirty="0" smtClean="0"/>
                  <a:t>+</a:t>
                </a:r>
                <a14:m>
                  <m:oMath xmlns:m="http://schemas.openxmlformats.org/officeDocument/2006/math">
                    <m:sSub>
                      <m:sSubPr>
                        <m:ctrlPr>
                          <a:rPr lang="en-US" sz="1600" i="1">
                            <a:latin typeface="Cambria Math"/>
                          </a:rPr>
                        </m:ctrlPr>
                      </m:sSubPr>
                      <m:e>
                        <m:r>
                          <a:rPr lang="en-US" sz="1600" i="1">
                            <a:latin typeface="Cambria Math"/>
                          </a:rPr>
                          <m:t>𝐺</m:t>
                        </m:r>
                      </m:e>
                      <m:sub>
                        <m:r>
                          <a:rPr lang="en-US" sz="1600" i="1">
                            <a:latin typeface="Cambria Math"/>
                          </a:rPr>
                          <m:t>0</m:t>
                        </m:r>
                      </m:sub>
                    </m:sSub>
                    <m:r>
                      <a:rPr lang="en-US" sz="1600" i="1">
                        <a:latin typeface="Cambria Math"/>
                      </a:rPr>
                      <m:t>𝑉</m:t>
                    </m:r>
                    <m:sSub>
                      <m:sSubPr>
                        <m:ctrlPr>
                          <a:rPr lang="en-US" sz="1600" i="1">
                            <a:latin typeface="Cambria Math"/>
                          </a:rPr>
                        </m:ctrlPr>
                      </m:sSubPr>
                      <m:e>
                        <m:r>
                          <a:rPr lang="en-US" sz="1600" i="1">
                            <a:latin typeface="Cambria Math"/>
                          </a:rPr>
                          <m:t>𝐺</m:t>
                        </m:r>
                      </m:e>
                      <m:sub>
                        <m:r>
                          <a:rPr lang="en-US" sz="1600" i="1">
                            <a:latin typeface="Cambria Math"/>
                          </a:rPr>
                          <m:t>0</m:t>
                        </m:r>
                      </m:sub>
                    </m:sSub>
                    <m:r>
                      <a:rPr lang="en-US" sz="1600" i="1">
                        <a:latin typeface="Cambria Math"/>
                      </a:rPr>
                      <m:t>𝑉</m:t>
                    </m:r>
                    <m:sSub>
                      <m:sSubPr>
                        <m:ctrlPr>
                          <a:rPr lang="en-US" sz="1600" i="1">
                            <a:latin typeface="Cambria Math"/>
                          </a:rPr>
                        </m:ctrlPr>
                      </m:sSubPr>
                      <m:e>
                        <m:r>
                          <a:rPr lang="en-US" sz="1600" i="1">
                            <a:latin typeface="Cambria Math"/>
                          </a:rPr>
                          <m:t>𝐺</m:t>
                        </m:r>
                      </m:e>
                      <m:sub>
                        <m:r>
                          <a:rPr lang="en-US" sz="1600" i="1">
                            <a:latin typeface="Cambria Math"/>
                          </a:rPr>
                          <m:t>0</m:t>
                        </m:r>
                      </m:sub>
                    </m:sSub>
                    <m:r>
                      <a:rPr lang="en-US" sz="1600" i="1">
                        <a:latin typeface="Cambria Math"/>
                      </a:rPr>
                      <m:t>𝑉</m:t>
                    </m:r>
                    <m:sSub>
                      <m:sSubPr>
                        <m:ctrlPr>
                          <a:rPr lang="en-US" sz="1600" i="1">
                            <a:latin typeface="Cambria Math"/>
                          </a:rPr>
                        </m:ctrlPr>
                      </m:sSubPr>
                      <m:e>
                        <m:r>
                          <a:rPr lang="en-US" sz="1600" i="1">
                            <a:latin typeface="Cambria Math"/>
                          </a:rPr>
                          <m:t>𝐺</m:t>
                        </m:r>
                      </m:e>
                      <m:sub>
                        <m:r>
                          <a:rPr lang="en-US" sz="1600" i="1">
                            <a:latin typeface="Cambria Math"/>
                          </a:rPr>
                          <m:t>0</m:t>
                        </m:r>
                      </m:sub>
                    </m:sSub>
                    <m:r>
                      <a:rPr lang="en-US" sz="1600" b="0" i="0" smtClean="0">
                        <a:latin typeface="Cambria Math"/>
                      </a:rPr>
                      <m:t>+</m:t>
                    </m:r>
                    <m:r>
                      <a:rPr lang="en-US" sz="1600" b="0" i="1" smtClean="0">
                        <a:latin typeface="Cambria Math"/>
                        <a:ea typeface="Cambria Math"/>
                      </a:rPr>
                      <m:t>⋯</m:t>
                    </m:r>
                  </m:oMath>
                </a14:m>
                <a:endParaRPr lang="en-US" sz="1600" dirty="0"/>
              </a:p>
            </p:txBody>
          </p:sp>
        </mc:Choice>
        <mc:Fallback xmlns="">
          <p:sp>
            <p:nvSpPr>
              <p:cNvPr id="4" name="TextBox 3"/>
              <p:cNvSpPr txBox="1">
                <a:spLocks noRot="1" noChangeAspect="1" noMove="1" noResize="1" noEditPoints="1" noAdjustHandles="1" noChangeArrowheads="1" noChangeShapeType="1" noTextEdit="1"/>
              </p:cNvSpPr>
              <p:nvPr/>
            </p:nvSpPr>
            <p:spPr>
              <a:xfrm>
                <a:off x="0" y="1569482"/>
                <a:ext cx="4220386" cy="338554"/>
              </a:xfrm>
              <a:prstGeom prst="rect">
                <a:avLst/>
              </a:prstGeom>
              <a:blipFill rotWithShape="1">
                <a:blip r:embed="rId2"/>
                <a:stretch>
                  <a:fillRect t="-5357" b="-2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867400" y="1493282"/>
                <a:ext cx="2128852"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𝑉</m:t>
                      </m:r>
                      <m:r>
                        <a:rPr lang="en-US" sz="1600" b="0" i="1" smtClean="0">
                          <a:latin typeface="Cambria Math"/>
                        </a:rPr>
                        <m:t>=</m:t>
                      </m:r>
                      <m:sSub>
                        <m:sSubPr>
                          <m:ctrlPr>
                            <a:rPr lang="en-US" sz="1600" b="0" i="1" smtClean="0">
                              <a:latin typeface="Cambria Math"/>
                            </a:rPr>
                          </m:ctrlPr>
                        </m:sSubPr>
                        <m:e>
                          <m:r>
                            <a:rPr lang="en-US" sz="1600" b="0" i="1" smtClean="0">
                              <a:latin typeface="Cambria Math"/>
                            </a:rPr>
                            <m:t>𝑉</m:t>
                          </m:r>
                        </m:e>
                        <m:sub>
                          <m:r>
                            <a:rPr lang="en-US" sz="1600" b="0" i="1" smtClean="0">
                              <a:latin typeface="Cambria Math"/>
                            </a:rPr>
                            <m:t>1</m:t>
                          </m:r>
                        </m:sub>
                      </m:sSub>
                      <m:r>
                        <a:rPr lang="en-US" sz="1600" b="0" i="1" smtClean="0">
                          <a:latin typeface="Cambria Math"/>
                        </a:rPr>
                        <m:t>+</m:t>
                      </m:r>
                      <m:sSub>
                        <m:sSubPr>
                          <m:ctrlPr>
                            <a:rPr lang="en-US" sz="1600" b="0" i="1" smtClean="0">
                              <a:latin typeface="Cambria Math"/>
                            </a:rPr>
                          </m:ctrlPr>
                        </m:sSubPr>
                        <m:e>
                          <m:r>
                            <a:rPr lang="en-US" sz="1600" b="0" i="1" smtClean="0">
                              <a:latin typeface="Cambria Math"/>
                            </a:rPr>
                            <m:t>𝑉</m:t>
                          </m:r>
                        </m:e>
                        <m:sub>
                          <m:r>
                            <a:rPr lang="en-US" sz="1600" b="0" i="1" smtClean="0">
                              <a:latin typeface="Cambria Math"/>
                            </a:rPr>
                            <m:t>2</m:t>
                          </m:r>
                        </m:sub>
                      </m:sSub>
                      <m:r>
                        <a:rPr lang="en-US" sz="1600" b="0" i="1" smtClean="0">
                          <a:latin typeface="Cambria Math"/>
                        </a:rPr>
                        <m:t>+</m:t>
                      </m:r>
                      <m:sSub>
                        <m:sSubPr>
                          <m:ctrlPr>
                            <a:rPr lang="en-US" sz="1600" b="0" i="1" smtClean="0">
                              <a:latin typeface="Cambria Math"/>
                            </a:rPr>
                          </m:ctrlPr>
                        </m:sSubPr>
                        <m:e>
                          <m:r>
                            <a:rPr lang="en-US" sz="1600" b="0" i="1" smtClean="0">
                              <a:latin typeface="Cambria Math"/>
                            </a:rPr>
                            <m:t>𝑉</m:t>
                          </m:r>
                        </m:e>
                        <m:sub>
                          <m:r>
                            <a:rPr lang="en-US" sz="1600" b="0" i="1" smtClean="0">
                              <a:latin typeface="Cambria Math"/>
                            </a:rPr>
                            <m:t>3</m:t>
                          </m:r>
                        </m:sub>
                      </m:sSub>
                      <m:r>
                        <a:rPr lang="en-US" sz="1600" b="0" i="1" smtClean="0">
                          <a:latin typeface="Cambria Math"/>
                        </a:rPr>
                        <m:t>+</m:t>
                      </m:r>
                      <m:r>
                        <a:rPr lang="en-US" sz="1600" b="0" i="1" smtClean="0">
                          <a:latin typeface="Cambria Math"/>
                          <a:ea typeface="Cambria Math"/>
                        </a:rPr>
                        <m:t>⋯</m:t>
                      </m:r>
                    </m:oMath>
                  </m:oMathPara>
                </a14:m>
                <a:endParaRPr lang="en-US" sz="1600" dirty="0"/>
              </a:p>
            </p:txBody>
          </p:sp>
        </mc:Choice>
        <mc:Fallback xmlns="">
          <p:sp>
            <p:nvSpPr>
              <p:cNvPr id="5" name="TextBox 4"/>
              <p:cNvSpPr txBox="1">
                <a:spLocks noRot="1" noChangeAspect="1" noMove="1" noResize="1" noEditPoints="1" noAdjustHandles="1" noChangeArrowheads="1" noChangeShapeType="1" noTextEdit="1"/>
              </p:cNvSpPr>
              <p:nvPr/>
            </p:nvSpPr>
            <p:spPr>
              <a:xfrm>
                <a:off x="5867400" y="1493282"/>
                <a:ext cx="2128852" cy="338554"/>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524000" y="2266950"/>
                <a:ext cx="6319852"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a:rPr>
                          </m:ctrlPr>
                        </m:sSubPr>
                        <m:e>
                          <m:sSub>
                            <m:sSubPr>
                              <m:ctrlPr>
                                <a:rPr lang="en-US" sz="1600" i="1">
                                  <a:latin typeface="Cambria Math"/>
                                </a:rPr>
                              </m:ctrlPr>
                            </m:sSubPr>
                            <m:e>
                              <m:r>
                                <a:rPr lang="en-US" sz="1600" i="1">
                                  <a:latin typeface="Cambria Math"/>
                                </a:rPr>
                                <m:t>(</m:t>
                              </m:r>
                              <m:r>
                                <m:rPr>
                                  <m:sty m:val="p"/>
                                </m:rPr>
                                <a:rPr lang="el-GR" sz="1600" i="1">
                                  <a:latin typeface="Cambria Math"/>
                                  <a:ea typeface="Cambria Math"/>
                                </a:rPr>
                                <m:t>Ψ</m:t>
                              </m:r>
                            </m:e>
                            <m:sub>
                              <m:r>
                                <a:rPr lang="en-US" sz="1600" i="1">
                                  <a:latin typeface="Cambria Math"/>
                                </a:rPr>
                                <m:t>𝑠</m:t>
                              </m:r>
                            </m:sub>
                          </m:sSub>
                          <m:r>
                            <a:rPr lang="en-US" sz="1600" i="1">
                              <a:latin typeface="Cambria Math"/>
                            </a:rPr>
                            <m:t>)</m:t>
                          </m:r>
                        </m:e>
                        <m:sub>
                          <m:r>
                            <a:rPr lang="en-US" sz="1600" b="0" i="1" smtClean="0">
                              <a:latin typeface="Cambria Math"/>
                            </a:rPr>
                            <m:t>𝑚𝑠</m:t>
                          </m:r>
                        </m:sub>
                      </m:sSub>
                      <m:r>
                        <a:rPr lang="en-US" sz="1600" b="0" i="1" smtClean="0">
                          <a:latin typeface="Cambria Math"/>
                        </a:rPr>
                        <m:t>=</m:t>
                      </m:r>
                      <m:r>
                        <a:rPr lang="en-US" sz="1600" b="0" i="1" smtClean="0">
                          <a:latin typeface="Cambria Math"/>
                        </a:rPr>
                        <m:t>𝐷</m:t>
                      </m:r>
                      <m:r>
                        <a:rPr lang="en-US" sz="1600" b="0" i="1" smtClean="0">
                          <a:latin typeface="Cambria Math"/>
                        </a:rPr>
                        <m:t>=</m:t>
                      </m:r>
                      <m:sSub>
                        <m:sSubPr>
                          <m:ctrlPr>
                            <a:rPr lang="en-US" sz="1600" b="0" i="1" smtClean="0">
                              <a:latin typeface="Cambria Math"/>
                            </a:rPr>
                          </m:ctrlPr>
                        </m:sSubPr>
                        <m:e>
                          <m:r>
                            <a:rPr lang="en-US" sz="1600" i="1">
                              <a:latin typeface="Cambria Math"/>
                            </a:rPr>
                            <m:t>(</m:t>
                          </m:r>
                          <m:sSub>
                            <m:sSubPr>
                              <m:ctrlPr>
                                <a:rPr lang="en-US" sz="1600" i="1">
                                  <a:latin typeface="Cambria Math"/>
                                </a:rPr>
                              </m:ctrlPr>
                            </m:sSubPr>
                            <m:e>
                              <m:r>
                                <a:rPr lang="en-US" sz="1600" i="1">
                                  <a:latin typeface="Cambria Math"/>
                                </a:rPr>
                                <m:t>𝐺</m:t>
                              </m:r>
                            </m:e>
                            <m:sub>
                              <m:r>
                                <a:rPr lang="en-US" sz="1600" i="1">
                                  <a:latin typeface="Cambria Math"/>
                                </a:rPr>
                                <m:t>0</m:t>
                              </m:r>
                            </m:sub>
                          </m:sSub>
                          <m:sSub>
                            <m:sSubPr>
                              <m:ctrlPr>
                                <a:rPr lang="en-US" sz="1600" i="1">
                                  <a:latin typeface="Cambria Math"/>
                                </a:rPr>
                              </m:ctrlPr>
                            </m:sSubPr>
                            <m:e>
                              <m:r>
                                <a:rPr lang="en-US" sz="1600" i="1">
                                  <a:latin typeface="Cambria Math"/>
                                </a:rPr>
                                <m:t>𝑉</m:t>
                              </m:r>
                            </m:e>
                            <m:sub>
                              <m:r>
                                <a:rPr lang="en-US" sz="1600" i="1">
                                  <a:latin typeface="Cambria Math"/>
                                </a:rPr>
                                <m:t>1</m:t>
                              </m:r>
                            </m:sub>
                          </m:sSub>
                          <m:sSub>
                            <m:sSubPr>
                              <m:ctrlPr>
                                <a:rPr lang="en-US" sz="1600" i="1">
                                  <a:latin typeface="Cambria Math"/>
                                </a:rPr>
                              </m:ctrlPr>
                            </m:sSubPr>
                            <m:e>
                              <m:r>
                                <a:rPr lang="en-US" sz="1600" i="1">
                                  <a:latin typeface="Cambria Math"/>
                                </a:rPr>
                                <m:t>𝐺</m:t>
                              </m:r>
                            </m:e>
                            <m:sub>
                              <m:r>
                                <a:rPr lang="en-US" sz="1600" i="1">
                                  <a:latin typeface="Cambria Math"/>
                                </a:rPr>
                                <m:t>0</m:t>
                              </m:r>
                            </m:sub>
                          </m:sSub>
                          <m:r>
                            <a:rPr lang="en-US" sz="1600" i="1">
                              <a:latin typeface="Cambria Math"/>
                            </a:rPr>
                            <m:t>)</m:t>
                          </m:r>
                        </m:e>
                        <m:sub>
                          <m:r>
                            <a:rPr lang="en-US" sz="1600" b="0" i="1" smtClean="0">
                              <a:latin typeface="Cambria Math"/>
                            </a:rPr>
                            <m:t>𝑚𝑠</m:t>
                          </m:r>
                        </m:sub>
                      </m:sSub>
                      <m:r>
                        <a:rPr lang="en-US" sz="1600" b="0" i="0" smtClean="0">
                          <a:latin typeface="Cambria Math"/>
                        </a:rPr>
                        <m:t>+</m:t>
                      </m:r>
                      <m:sSub>
                        <m:sSubPr>
                          <m:ctrlPr>
                            <a:rPr lang="en-US" sz="1600" i="1">
                              <a:latin typeface="Cambria Math"/>
                            </a:rPr>
                          </m:ctrlPr>
                        </m:sSubPr>
                        <m:e>
                          <m:r>
                            <a:rPr lang="en-US" sz="1600" b="0" i="1" smtClean="0">
                              <a:latin typeface="Cambria Math"/>
                            </a:rPr>
                            <m:t>(</m:t>
                          </m:r>
                          <m:r>
                            <a:rPr lang="en-US" sz="1600" i="1">
                              <a:latin typeface="Cambria Math"/>
                            </a:rPr>
                            <m:t>𝐺</m:t>
                          </m:r>
                        </m:e>
                        <m:sub>
                          <m:r>
                            <a:rPr lang="en-US" sz="1600" i="1">
                              <a:latin typeface="Cambria Math"/>
                            </a:rPr>
                            <m:t>0</m:t>
                          </m:r>
                        </m:sub>
                      </m:sSub>
                      <m:sSub>
                        <m:sSubPr>
                          <m:ctrlPr>
                            <a:rPr lang="en-US" sz="1600" i="1">
                              <a:latin typeface="Cambria Math"/>
                            </a:rPr>
                          </m:ctrlPr>
                        </m:sSubPr>
                        <m:e>
                          <m:r>
                            <a:rPr lang="en-US" sz="1600" i="1">
                              <a:latin typeface="Cambria Math"/>
                            </a:rPr>
                            <m:t>𝑉</m:t>
                          </m:r>
                        </m:e>
                        <m:sub>
                          <m:r>
                            <a:rPr lang="en-US" sz="1600" i="1">
                              <a:latin typeface="Cambria Math"/>
                            </a:rPr>
                            <m:t>2</m:t>
                          </m:r>
                        </m:sub>
                      </m:sSub>
                      <m:sSub>
                        <m:sSubPr>
                          <m:ctrlPr>
                            <a:rPr lang="en-US" sz="1600" i="1">
                              <a:latin typeface="Cambria Math"/>
                            </a:rPr>
                          </m:ctrlPr>
                        </m:sSubPr>
                        <m:e>
                          <m:r>
                            <a:rPr lang="en-US" sz="1600" i="1">
                              <a:latin typeface="Cambria Math"/>
                            </a:rPr>
                            <m:t>𝐺</m:t>
                          </m:r>
                        </m:e>
                        <m:sub>
                          <m:r>
                            <a:rPr lang="en-US" sz="1600" i="1">
                              <a:latin typeface="Cambria Math"/>
                            </a:rPr>
                            <m:t>0</m:t>
                          </m:r>
                        </m:sub>
                      </m:sSub>
                      <m:sSub>
                        <m:sSubPr>
                          <m:ctrlPr>
                            <a:rPr lang="en-US" sz="1600" i="1" smtClean="0">
                              <a:latin typeface="Cambria Math"/>
                            </a:rPr>
                          </m:ctrlPr>
                        </m:sSubPr>
                        <m:e>
                          <m:r>
                            <a:rPr lang="en-US" sz="1600" b="0" i="1" smtClean="0">
                              <a:latin typeface="Cambria Math"/>
                            </a:rPr>
                            <m:t>)</m:t>
                          </m:r>
                        </m:e>
                        <m:sub>
                          <m:r>
                            <a:rPr lang="en-US" sz="1600" b="0" i="1" smtClean="0">
                              <a:latin typeface="Cambria Math"/>
                            </a:rPr>
                            <m:t>𝑚𝑠</m:t>
                          </m:r>
                        </m:sub>
                      </m:sSub>
                      <m:r>
                        <a:rPr lang="en-US" sz="1600" i="1">
                          <a:latin typeface="Cambria Math"/>
                        </a:rPr>
                        <m:t>+</m:t>
                      </m:r>
                      <m:sSub>
                        <m:sSubPr>
                          <m:ctrlPr>
                            <a:rPr lang="en-US" sz="1600" i="1">
                              <a:latin typeface="Cambria Math"/>
                            </a:rPr>
                          </m:ctrlPr>
                        </m:sSubPr>
                        <m:e>
                          <m:sSub>
                            <m:sSubPr>
                              <m:ctrlPr>
                                <a:rPr lang="en-US" sz="1600" i="1">
                                  <a:latin typeface="Cambria Math"/>
                                </a:rPr>
                              </m:ctrlPr>
                            </m:sSubPr>
                            <m:e>
                              <m:r>
                                <a:rPr lang="en-US" sz="1600" b="0" i="1" smtClean="0">
                                  <a:latin typeface="Cambria Math"/>
                                </a:rPr>
                                <m:t>(</m:t>
                              </m:r>
                              <m:r>
                                <a:rPr lang="en-US" sz="1600" i="1">
                                  <a:latin typeface="Cambria Math"/>
                                </a:rPr>
                                <m:t>𝐺</m:t>
                              </m:r>
                            </m:e>
                            <m:sub>
                              <m:r>
                                <a:rPr lang="en-US" sz="1600" i="1">
                                  <a:latin typeface="Cambria Math"/>
                                </a:rPr>
                                <m:t>0</m:t>
                              </m:r>
                            </m:sub>
                          </m:sSub>
                          <m:r>
                            <a:rPr lang="en-US" sz="1600" i="1">
                              <a:latin typeface="Cambria Math"/>
                            </a:rPr>
                            <m:t>𝑉</m:t>
                          </m:r>
                        </m:e>
                        <m:sub>
                          <m:r>
                            <a:rPr lang="en-US" sz="1600" i="1">
                              <a:latin typeface="Cambria Math"/>
                            </a:rPr>
                            <m:t>1</m:t>
                          </m:r>
                        </m:sub>
                      </m:sSub>
                      <m:sSub>
                        <m:sSubPr>
                          <m:ctrlPr>
                            <a:rPr lang="en-US" sz="1600" i="1">
                              <a:latin typeface="Cambria Math"/>
                            </a:rPr>
                          </m:ctrlPr>
                        </m:sSubPr>
                        <m:e>
                          <m:r>
                            <a:rPr lang="en-US" sz="1600" i="1">
                              <a:latin typeface="Cambria Math"/>
                            </a:rPr>
                            <m:t>𝐺</m:t>
                          </m:r>
                        </m:e>
                        <m:sub>
                          <m:r>
                            <a:rPr lang="en-US" sz="1600" i="1">
                              <a:latin typeface="Cambria Math"/>
                            </a:rPr>
                            <m:t>0</m:t>
                          </m:r>
                        </m:sub>
                      </m:sSub>
                      <m:sSub>
                        <m:sSubPr>
                          <m:ctrlPr>
                            <a:rPr lang="en-US" sz="1600" i="1">
                              <a:latin typeface="Cambria Math"/>
                            </a:rPr>
                          </m:ctrlPr>
                        </m:sSubPr>
                        <m:e>
                          <m:r>
                            <a:rPr lang="en-US" sz="1600" i="1">
                              <a:latin typeface="Cambria Math"/>
                            </a:rPr>
                            <m:t>𝑉</m:t>
                          </m:r>
                        </m:e>
                        <m:sub>
                          <m:r>
                            <a:rPr lang="en-US" sz="1600" i="1">
                              <a:latin typeface="Cambria Math"/>
                            </a:rPr>
                            <m:t>1</m:t>
                          </m:r>
                        </m:sub>
                      </m:sSub>
                      <m:sSub>
                        <m:sSubPr>
                          <m:ctrlPr>
                            <a:rPr lang="en-US" sz="1600" i="1">
                              <a:latin typeface="Cambria Math"/>
                            </a:rPr>
                          </m:ctrlPr>
                        </m:sSubPr>
                        <m:e>
                          <m:r>
                            <a:rPr lang="en-US" sz="1600" i="1">
                              <a:latin typeface="Cambria Math"/>
                            </a:rPr>
                            <m:t>𝐺</m:t>
                          </m:r>
                        </m:e>
                        <m:sub>
                          <m:r>
                            <a:rPr lang="en-US" sz="1600" i="1">
                              <a:latin typeface="Cambria Math"/>
                            </a:rPr>
                            <m:t>0</m:t>
                          </m:r>
                        </m:sub>
                      </m:sSub>
                      <m:sSub>
                        <m:sSubPr>
                          <m:ctrlPr>
                            <a:rPr lang="en-US" sz="1600" i="1" smtClean="0">
                              <a:latin typeface="Cambria Math"/>
                            </a:rPr>
                          </m:ctrlPr>
                        </m:sSubPr>
                        <m:e>
                          <m:r>
                            <a:rPr lang="en-US" sz="1600" b="0" i="1" smtClean="0">
                              <a:latin typeface="Cambria Math"/>
                            </a:rPr>
                            <m:t>)</m:t>
                          </m:r>
                        </m:e>
                        <m:sub>
                          <m:r>
                            <a:rPr lang="en-US" sz="1600" b="0" i="1" smtClean="0">
                              <a:latin typeface="Cambria Math"/>
                            </a:rPr>
                            <m:t>𝑚𝑠</m:t>
                          </m:r>
                        </m:sub>
                      </m:sSub>
                      <m:r>
                        <a:rPr lang="en-US" sz="1600" b="0" i="1" smtClean="0">
                          <a:latin typeface="Cambria Math"/>
                        </a:rPr>
                        <m:t>+</m:t>
                      </m:r>
                      <m:r>
                        <a:rPr lang="en-US" sz="1600" b="0" i="1" smtClean="0">
                          <a:latin typeface="Cambria Math"/>
                          <a:ea typeface="Cambria Math"/>
                        </a:rPr>
                        <m:t>⋯</m:t>
                      </m:r>
                    </m:oMath>
                  </m:oMathPara>
                </a14:m>
                <a:endParaRPr lang="en-US" sz="1600" dirty="0"/>
              </a:p>
            </p:txBody>
          </p:sp>
        </mc:Choice>
        <mc:Fallback xmlns="">
          <p:sp>
            <p:nvSpPr>
              <p:cNvPr id="6" name="TextBox 5"/>
              <p:cNvSpPr txBox="1">
                <a:spLocks noRot="1" noChangeAspect="1" noMove="1" noResize="1" noEditPoints="1" noAdjustHandles="1" noChangeArrowheads="1" noChangeShapeType="1" noTextEdit="1"/>
              </p:cNvSpPr>
              <p:nvPr/>
            </p:nvSpPr>
            <p:spPr>
              <a:xfrm>
                <a:off x="1524000" y="2266950"/>
                <a:ext cx="6319852" cy="338554"/>
              </a:xfrm>
              <a:prstGeom prst="rect">
                <a:avLst/>
              </a:prstGeom>
              <a:blipFill rotWithShape="1">
                <a:blip r:embed="rId4"/>
                <a:stretch>
                  <a:fillRect b="-109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6300208" y="1798082"/>
                <a:ext cx="37984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i="1">
                          <a:latin typeface="Cambria Math"/>
                        </a:rPr>
                        <m:t>𝐷</m:t>
                      </m:r>
                    </m:oMath>
                  </m:oMathPara>
                </a14:m>
                <a:endParaRPr lang="en-US" sz="1600" dirty="0"/>
              </a:p>
            </p:txBody>
          </p:sp>
        </mc:Choice>
        <mc:Fallback xmlns="">
          <p:sp>
            <p:nvSpPr>
              <p:cNvPr id="7" name="Rectangle 6"/>
              <p:cNvSpPr>
                <a:spLocks noRot="1" noChangeAspect="1" noMove="1" noResize="1" noEditPoints="1" noAdjustHandles="1" noChangeArrowheads="1" noChangeShapeType="1" noTextEdit="1"/>
              </p:cNvSpPr>
              <p:nvPr/>
            </p:nvSpPr>
            <p:spPr>
              <a:xfrm>
                <a:off x="6300208" y="1798082"/>
                <a:ext cx="379848" cy="338554"/>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6704806" y="1798082"/>
                <a:ext cx="474938"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600" i="1" smtClean="0">
                              <a:latin typeface="Cambria Math"/>
                            </a:rPr>
                          </m:ctrlPr>
                        </m:sSupPr>
                        <m:e>
                          <m:r>
                            <a:rPr lang="en-US" sz="1600" b="0" i="1" smtClean="0">
                              <a:latin typeface="Cambria Math"/>
                            </a:rPr>
                            <m:t>𝐷</m:t>
                          </m:r>
                        </m:e>
                        <m:sup>
                          <m:r>
                            <a:rPr lang="en-US" sz="1600" b="0" i="1" smtClean="0">
                              <a:latin typeface="Cambria Math"/>
                            </a:rPr>
                            <m:t>2</m:t>
                          </m:r>
                        </m:sup>
                      </m:sSup>
                    </m:oMath>
                  </m:oMathPara>
                </a14:m>
                <a:endParaRPr lang="en-US" sz="1600" dirty="0"/>
              </a:p>
            </p:txBody>
          </p:sp>
        </mc:Choice>
        <mc:Fallback xmlns="">
          <p:sp>
            <p:nvSpPr>
              <p:cNvPr id="8" name="TextBox 7"/>
              <p:cNvSpPr txBox="1">
                <a:spLocks noRot="1" noChangeAspect="1" noMove="1" noResize="1" noEditPoints="1" noAdjustHandles="1" noChangeArrowheads="1" noChangeShapeType="1" noTextEdit="1"/>
              </p:cNvSpPr>
              <p:nvPr/>
            </p:nvSpPr>
            <p:spPr>
              <a:xfrm>
                <a:off x="6704806" y="1798082"/>
                <a:ext cx="474938" cy="338554"/>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7160715" y="1798082"/>
                <a:ext cx="47493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1600" i="1" smtClean="0">
                              <a:latin typeface="Cambria Math"/>
                            </a:rPr>
                          </m:ctrlPr>
                        </m:sSupPr>
                        <m:e>
                          <m:r>
                            <a:rPr lang="en-US" sz="1600" i="1">
                              <a:latin typeface="Cambria Math"/>
                            </a:rPr>
                            <m:t>𝐷</m:t>
                          </m:r>
                        </m:e>
                        <m:sup>
                          <m:r>
                            <a:rPr lang="en-US" sz="1600" b="0" i="1" smtClean="0">
                              <a:latin typeface="Cambria Math"/>
                            </a:rPr>
                            <m:t>3</m:t>
                          </m:r>
                        </m:sup>
                      </m:sSup>
                    </m:oMath>
                  </m:oMathPara>
                </a14:m>
                <a:endParaRPr lang="en-US" sz="1600" dirty="0"/>
              </a:p>
            </p:txBody>
          </p:sp>
        </mc:Choice>
        <mc:Fallback xmlns="">
          <p:sp>
            <p:nvSpPr>
              <p:cNvPr id="9" name="Rectangle 8"/>
              <p:cNvSpPr>
                <a:spLocks noRot="1" noChangeAspect="1" noMove="1" noResize="1" noEditPoints="1" noAdjustHandles="1" noChangeArrowheads="1" noChangeShapeType="1" noTextEdit="1"/>
              </p:cNvSpPr>
              <p:nvPr/>
            </p:nvSpPr>
            <p:spPr>
              <a:xfrm>
                <a:off x="7160715" y="1798082"/>
                <a:ext cx="474938" cy="338554"/>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0" name="Table 9"/>
              <p:cNvGraphicFramePr>
                <a:graphicFrameLocks noGrp="1"/>
              </p:cNvGraphicFramePr>
              <p:nvPr>
                <p:extLst>
                  <p:ext uri="{D42A27DB-BD31-4B8C-83A1-F6EECF244321}">
                    <p14:modId xmlns:p14="http://schemas.microsoft.com/office/powerpoint/2010/main" val="1952087262"/>
                  </p:ext>
                </p:extLst>
              </p:nvPr>
            </p:nvGraphicFramePr>
            <p:xfrm>
              <a:off x="76202" y="2800350"/>
              <a:ext cx="9083406" cy="1890659"/>
            </p:xfrm>
            <a:graphic>
              <a:graphicData uri="http://schemas.openxmlformats.org/drawingml/2006/table">
                <a:tbl>
                  <a:tblPr firstRow="1" bandRow="1">
                    <a:tableStyleId>{5C22544A-7EE6-4342-B048-85BDC9FD1C3A}</a:tableStyleId>
                  </a:tblPr>
                  <a:tblGrid>
                    <a:gridCol w="1378730"/>
                    <a:gridCol w="5177119"/>
                    <a:gridCol w="2527557"/>
                  </a:tblGrid>
                  <a:tr h="457201">
                    <a:tc>
                      <a:txBody>
                        <a:bodyPr/>
                        <a:lstStyle/>
                        <a:p>
                          <a:r>
                            <a:rPr lang="en-US" dirty="0" smtClean="0"/>
                            <a:t>Power</a:t>
                          </a:r>
                          <a:r>
                            <a:rPr lang="en-US" baseline="0" dirty="0" smtClean="0"/>
                            <a:t> of D</a:t>
                          </a:r>
                          <a:endParaRPr lang="en-US" dirty="0"/>
                        </a:p>
                      </a:txBody>
                      <a:tcPr/>
                    </a:tc>
                    <a:tc>
                      <a:txBody>
                        <a:bodyPr/>
                        <a:lstStyle/>
                        <a:p>
                          <a:pPr algn="ctr"/>
                          <a:r>
                            <a:rPr lang="en-US" dirty="0" smtClean="0"/>
                            <a:t>Term in the</a:t>
                          </a:r>
                          <a:r>
                            <a:rPr lang="en-US" baseline="0" dirty="0" smtClean="0"/>
                            <a:t> ISS</a:t>
                          </a:r>
                          <a:endParaRPr lang="en-US" dirty="0"/>
                        </a:p>
                      </a:txBody>
                      <a:tcPr/>
                    </a:tc>
                    <a:tc>
                      <a:txBody>
                        <a:bodyPr/>
                        <a:lstStyle/>
                        <a:p>
                          <a:r>
                            <a:rPr lang="en-US" dirty="0" smtClean="0"/>
                            <a:t>At</a:t>
                          </a:r>
                          <a:r>
                            <a:rPr lang="en-US" baseline="0" dirty="0" smtClean="0"/>
                            <a:t> measurement surface</a:t>
                          </a:r>
                          <a:endParaRPr lang="en-US" dirty="0"/>
                        </a:p>
                      </a:txBody>
                      <a:tcPr/>
                    </a:tc>
                  </a:tr>
                  <a:tr h="373955">
                    <a:tc>
                      <a:txBody>
                        <a:bodyPr/>
                        <a:lstStyle/>
                        <a:p>
                          <a:r>
                            <a:rPr lang="en-US" dirty="0" smtClean="0"/>
                            <a:t>1</a:t>
                          </a:r>
                          <a:r>
                            <a:rPr lang="en-US" baseline="30000" dirty="0" smtClean="0"/>
                            <a:t>st</a:t>
                          </a:r>
                          <a:endParaRPr 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a:rPr>
                                    </m:ctrlPr>
                                  </m:sSubPr>
                                  <m:e>
                                    <m:r>
                                      <a:rPr lang="en-US" sz="1600" i="1">
                                        <a:latin typeface="Cambria Math"/>
                                      </a:rPr>
                                      <m:t>𝐺</m:t>
                                    </m:r>
                                  </m:e>
                                  <m:sub>
                                    <m:r>
                                      <a:rPr lang="en-US" sz="1600" i="1">
                                        <a:latin typeface="Cambria Math"/>
                                      </a:rPr>
                                      <m:t>0</m:t>
                                    </m:r>
                                  </m:sub>
                                </m:sSub>
                                <m:sSub>
                                  <m:sSubPr>
                                    <m:ctrlPr>
                                      <a:rPr lang="en-US" sz="1600" i="1">
                                        <a:latin typeface="Cambria Math"/>
                                      </a:rPr>
                                    </m:ctrlPr>
                                  </m:sSubPr>
                                  <m:e>
                                    <m:r>
                                      <a:rPr lang="en-US" sz="1600" i="1">
                                        <a:latin typeface="Cambria Math"/>
                                      </a:rPr>
                                      <m:t>𝑉</m:t>
                                    </m:r>
                                  </m:e>
                                  <m:sub>
                                    <m:r>
                                      <a:rPr lang="en-US" sz="1600" i="1">
                                        <a:latin typeface="Cambria Math"/>
                                      </a:rPr>
                                      <m:t>1</m:t>
                                    </m:r>
                                  </m:sub>
                                </m:sSub>
                                <m:sSub>
                                  <m:sSubPr>
                                    <m:ctrlPr>
                                      <a:rPr lang="en-US" sz="1600" i="1">
                                        <a:latin typeface="Cambria Math"/>
                                      </a:rPr>
                                    </m:ctrlPr>
                                  </m:sSubPr>
                                  <m:e>
                                    <m:r>
                                      <a:rPr lang="en-US" sz="1600" i="1">
                                        <a:latin typeface="Cambria Math"/>
                                      </a:rPr>
                                      <m:t>𝐺</m:t>
                                    </m:r>
                                  </m:e>
                                  <m:sub>
                                    <m:r>
                                      <a:rPr lang="en-US" sz="1600" i="1">
                                        <a:latin typeface="Cambria Math"/>
                                      </a:rPr>
                                      <m:t>0</m:t>
                                    </m:r>
                                  </m:sub>
                                </m:sSub>
                              </m:oMath>
                            </m:oMathPara>
                          </a14:m>
                          <a:endParaRPr lang="en-US" sz="1600"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m:t>
                                </m:r>
                                <m:r>
                                  <a:rPr lang="en-US" b="0" i="1" smtClean="0">
                                    <a:latin typeface="Cambria Math"/>
                                  </a:rPr>
                                  <m:t>𝐷</m:t>
                                </m:r>
                              </m:oMath>
                            </m:oMathPara>
                          </a14:m>
                          <a:endParaRPr lang="en-US" dirty="0"/>
                        </a:p>
                      </a:txBody>
                      <a:tcPr/>
                    </a:tc>
                  </a:tr>
                  <a:tr h="373955">
                    <a:tc>
                      <a:txBody>
                        <a:bodyPr/>
                        <a:lstStyle/>
                        <a:p>
                          <a:r>
                            <a:rPr lang="en-US" dirty="0" smtClean="0"/>
                            <a:t>2</a:t>
                          </a:r>
                          <a:r>
                            <a:rPr lang="en-US" baseline="30000" dirty="0" smtClean="0"/>
                            <a:t>nd</a:t>
                          </a:r>
                          <a:endParaRPr 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a:rPr>
                                    </m:ctrlPr>
                                  </m:sSubPr>
                                  <m:e>
                                    <m:r>
                                      <a:rPr lang="en-US" sz="1600" i="1">
                                        <a:latin typeface="Cambria Math"/>
                                      </a:rPr>
                                      <m:t>𝐺</m:t>
                                    </m:r>
                                  </m:e>
                                  <m:sub>
                                    <m:r>
                                      <a:rPr lang="en-US" sz="1600" i="1">
                                        <a:latin typeface="Cambria Math"/>
                                      </a:rPr>
                                      <m:t>0</m:t>
                                    </m:r>
                                  </m:sub>
                                </m:sSub>
                                <m:sSub>
                                  <m:sSubPr>
                                    <m:ctrlPr>
                                      <a:rPr lang="en-US" sz="1600" i="1">
                                        <a:latin typeface="Cambria Math"/>
                                      </a:rPr>
                                    </m:ctrlPr>
                                  </m:sSubPr>
                                  <m:e>
                                    <m:r>
                                      <a:rPr lang="en-US" sz="1600" i="1">
                                        <a:latin typeface="Cambria Math"/>
                                      </a:rPr>
                                      <m:t>𝑉</m:t>
                                    </m:r>
                                  </m:e>
                                  <m:sub>
                                    <m:r>
                                      <a:rPr lang="en-US" sz="1600" b="0" i="1" smtClean="0">
                                        <a:latin typeface="Cambria Math"/>
                                      </a:rPr>
                                      <m:t>2</m:t>
                                    </m:r>
                                  </m:sub>
                                </m:sSub>
                                <m:sSub>
                                  <m:sSubPr>
                                    <m:ctrlPr>
                                      <a:rPr lang="en-US" sz="1600" i="1">
                                        <a:latin typeface="Cambria Math"/>
                                      </a:rPr>
                                    </m:ctrlPr>
                                  </m:sSubPr>
                                  <m:e>
                                    <m:r>
                                      <a:rPr lang="en-US" sz="1600" i="1">
                                        <a:latin typeface="Cambria Math"/>
                                      </a:rPr>
                                      <m:t>𝐺</m:t>
                                    </m:r>
                                  </m:e>
                                  <m:sub>
                                    <m:r>
                                      <a:rPr lang="en-US" sz="1600" i="1">
                                        <a:latin typeface="Cambria Math"/>
                                      </a:rPr>
                                      <m:t>0</m:t>
                                    </m:r>
                                  </m:sub>
                                </m:sSub>
                                <m:r>
                                  <a:rPr lang="en-US" sz="1600" b="0" i="1" smtClean="0">
                                    <a:latin typeface="Cambria Math"/>
                                  </a:rPr>
                                  <m:t>+</m:t>
                                </m:r>
                                <m:sSub>
                                  <m:sSubPr>
                                    <m:ctrlPr>
                                      <a:rPr lang="en-US" sz="1600" i="1">
                                        <a:latin typeface="Cambria Math"/>
                                      </a:rPr>
                                    </m:ctrlPr>
                                  </m:sSubPr>
                                  <m:e>
                                    <m:sSub>
                                      <m:sSubPr>
                                        <m:ctrlPr>
                                          <a:rPr lang="en-US" sz="1600" i="1" smtClean="0">
                                            <a:latin typeface="Cambria Math"/>
                                          </a:rPr>
                                        </m:ctrlPr>
                                      </m:sSubPr>
                                      <m:e>
                                        <m:r>
                                          <a:rPr lang="en-US" sz="1600" i="1">
                                            <a:latin typeface="Cambria Math"/>
                                          </a:rPr>
                                          <m:t>𝐺</m:t>
                                        </m:r>
                                      </m:e>
                                      <m:sub>
                                        <m:r>
                                          <a:rPr lang="en-US" sz="1600" i="1">
                                            <a:latin typeface="Cambria Math"/>
                                          </a:rPr>
                                          <m:t>0</m:t>
                                        </m:r>
                                      </m:sub>
                                    </m:sSub>
                                    <m:r>
                                      <a:rPr lang="en-US" sz="1600" i="1">
                                        <a:latin typeface="Cambria Math"/>
                                      </a:rPr>
                                      <m:t>𝑉</m:t>
                                    </m:r>
                                  </m:e>
                                  <m:sub>
                                    <m:r>
                                      <a:rPr lang="en-US" sz="1600" b="0" i="1" smtClean="0">
                                        <a:latin typeface="Cambria Math"/>
                                      </a:rPr>
                                      <m:t>1</m:t>
                                    </m:r>
                                  </m:sub>
                                </m:sSub>
                                <m:sSub>
                                  <m:sSubPr>
                                    <m:ctrlPr>
                                      <a:rPr lang="en-US" sz="1600" i="1">
                                        <a:latin typeface="Cambria Math"/>
                                      </a:rPr>
                                    </m:ctrlPr>
                                  </m:sSubPr>
                                  <m:e>
                                    <m:r>
                                      <a:rPr lang="en-US" sz="1600" i="1">
                                        <a:latin typeface="Cambria Math"/>
                                      </a:rPr>
                                      <m:t>𝐺</m:t>
                                    </m:r>
                                  </m:e>
                                  <m:sub>
                                    <m:r>
                                      <a:rPr lang="en-US" sz="1600" i="1">
                                        <a:latin typeface="Cambria Math"/>
                                      </a:rPr>
                                      <m:t>0</m:t>
                                    </m:r>
                                  </m:sub>
                                </m:sSub>
                                <m:sSub>
                                  <m:sSubPr>
                                    <m:ctrlPr>
                                      <a:rPr lang="en-US" sz="1600" i="1">
                                        <a:latin typeface="Cambria Math"/>
                                      </a:rPr>
                                    </m:ctrlPr>
                                  </m:sSubPr>
                                  <m:e>
                                    <m:r>
                                      <a:rPr lang="en-US" sz="1600" i="1">
                                        <a:latin typeface="Cambria Math"/>
                                      </a:rPr>
                                      <m:t>𝑉</m:t>
                                    </m:r>
                                  </m:e>
                                  <m:sub>
                                    <m:r>
                                      <a:rPr lang="en-US" sz="1600" i="1">
                                        <a:latin typeface="Cambria Math"/>
                                      </a:rPr>
                                      <m:t>1</m:t>
                                    </m:r>
                                  </m:sub>
                                </m:sSub>
                                <m:sSub>
                                  <m:sSubPr>
                                    <m:ctrlPr>
                                      <a:rPr lang="en-US" sz="1600" i="1">
                                        <a:latin typeface="Cambria Math"/>
                                      </a:rPr>
                                    </m:ctrlPr>
                                  </m:sSubPr>
                                  <m:e>
                                    <m:r>
                                      <a:rPr lang="en-US" sz="1600" i="1">
                                        <a:latin typeface="Cambria Math"/>
                                      </a:rPr>
                                      <m:t>𝐺</m:t>
                                    </m:r>
                                  </m:e>
                                  <m:sub>
                                    <m:r>
                                      <a:rPr lang="en-US" sz="1600" i="1">
                                        <a:latin typeface="Cambria Math"/>
                                      </a:rPr>
                                      <m:t>0</m:t>
                                    </m:r>
                                  </m:sub>
                                </m:sSub>
                              </m:oMath>
                            </m:oMathPara>
                          </a14:m>
                          <a:endParaRPr lang="en-US" sz="1600"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=0</m:t>
                                </m:r>
                              </m:oMath>
                            </m:oMathPara>
                          </a14:m>
                          <a:endParaRPr lang="en-US" dirty="0"/>
                        </a:p>
                      </a:txBody>
                      <a:tcPr/>
                    </a:tc>
                  </a:tr>
                  <a:tr h="502669">
                    <a:tc>
                      <a:txBody>
                        <a:bodyPr/>
                        <a:lstStyle/>
                        <a:p>
                          <a:r>
                            <a:rPr lang="en-US" dirty="0" smtClean="0"/>
                            <a:t>3</a:t>
                          </a:r>
                          <a:r>
                            <a:rPr lang="en-US" baseline="30000" dirty="0" smtClean="0"/>
                            <a:t>rd</a:t>
                          </a:r>
                          <a:endParaRPr lang="en-US" dirty="0"/>
                        </a:p>
                      </a:txBody>
                      <a:tcPr/>
                    </a:tc>
                    <a:tc>
                      <a:txBody>
                        <a:bodyPr/>
                        <a:lstStyle/>
                        <a:p>
                          <a14:m>
                            <m:oMath xmlns:m="http://schemas.openxmlformats.org/officeDocument/2006/math">
                              <m:sSub>
                                <m:sSubPr>
                                  <m:ctrlPr>
                                    <a:rPr lang="en-US" sz="1600" i="1" smtClean="0">
                                      <a:latin typeface="Cambria Math"/>
                                    </a:rPr>
                                  </m:ctrlPr>
                                </m:sSubPr>
                                <m:e>
                                  <m:r>
                                    <a:rPr lang="en-US" sz="1600" i="1">
                                      <a:latin typeface="Cambria Math"/>
                                    </a:rPr>
                                    <m:t>𝐺</m:t>
                                  </m:r>
                                </m:e>
                                <m:sub>
                                  <m:r>
                                    <a:rPr lang="en-US" sz="1600" i="1">
                                      <a:latin typeface="Cambria Math"/>
                                    </a:rPr>
                                    <m:t>0</m:t>
                                  </m:r>
                                </m:sub>
                              </m:sSub>
                              <m:sSub>
                                <m:sSubPr>
                                  <m:ctrlPr>
                                    <a:rPr lang="en-US" sz="1600" i="1">
                                      <a:latin typeface="Cambria Math"/>
                                    </a:rPr>
                                  </m:ctrlPr>
                                </m:sSubPr>
                                <m:e>
                                  <m:r>
                                    <a:rPr lang="en-US" sz="1600" i="1">
                                      <a:latin typeface="Cambria Math"/>
                                    </a:rPr>
                                    <m:t>𝑉</m:t>
                                  </m:r>
                                </m:e>
                                <m:sub>
                                  <m:r>
                                    <a:rPr lang="en-US" sz="1600" b="0" i="1" smtClean="0">
                                      <a:latin typeface="Cambria Math"/>
                                    </a:rPr>
                                    <m:t>3</m:t>
                                  </m:r>
                                </m:sub>
                              </m:sSub>
                              <m:sSub>
                                <m:sSubPr>
                                  <m:ctrlPr>
                                    <a:rPr lang="en-US" sz="1600" i="1">
                                      <a:latin typeface="Cambria Math"/>
                                    </a:rPr>
                                  </m:ctrlPr>
                                </m:sSubPr>
                                <m:e>
                                  <m:r>
                                    <a:rPr lang="en-US" sz="1600" i="1">
                                      <a:latin typeface="Cambria Math"/>
                                    </a:rPr>
                                    <m:t>𝐺</m:t>
                                  </m:r>
                                </m:e>
                                <m:sub>
                                  <m:r>
                                    <a:rPr lang="en-US" sz="1600" i="1">
                                      <a:latin typeface="Cambria Math"/>
                                    </a:rPr>
                                    <m:t>0</m:t>
                                  </m:r>
                                </m:sub>
                              </m:sSub>
                            </m:oMath>
                          </a14:m>
                          <a:r>
                            <a:rPr lang="en-US" sz="1600" dirty="0" smtClean="0"/>
                            <a:t>+</a:t>
                          </a:r>
                          <a14:m>
                            <m:oMath xmlns:m="http://schemas.openxmlformats.org/officeDocument/2006/math">
                              <m:sSub>
                                <m:sSubPr>
                                  <m:ctrlPr>
                                    <a:rPr lang="en-US" sz="1600" i="1" smtClean="0">
                                      <a:latin typeface="Cambria Math"/>
                                    </a:rPr>
                                  </m:ctrlPr>
                                </m:sSubPr>
                                <m:e>
                                  <m:r>
                                    <a:rPr lang="en-US" sz="1600" i="1">
                                      <a:latin typeface="Cambria Math"/>
                                    </a:rPr>
                                    <m:t>𝐺</m:t>
                                  </m:r>
                                </m:e>
                                <m:sub>
                                  <m:r>
                                    <a:rPr lang="en-US" sz="1600" i="1">
                                      <a:latin typeface="Cambria Math"/>
                                    </a:rPr>
                                    <m:t>0</m:t>
                                  </m:r>
                                </m:sub>
                              </m:sSub>
                              <m:sSub>
                                <m:sSubPr>
                                  <m:ctrlPr>
                                    <a:rPr lang="en-US" sz="1600" i="1">
                                      <a:latin typeface="Cambria Math"/>
                                    </a:rPr>
                                  </m:ctrlPr>
                                </m:sSubPr>
                                <m:e>
                                  <m:r>
                                    <a:rPr lang="en-US" sz="1600" i="1">
                                      <a:latin typeface="Cambria Math"/>
                                    </a:rPr>
                                    <m:t>𝑉</m:t>
                                  </m:r>
                                </m:e>
                                <m:sub>
                                  <m:r>
                                    <a:rPr lang="en-US" sz="1600" i="1">
                                      <a:latin typeface="Cambria Math"/>
                                    </a:rPr>
                                    <m:t>1</m:t>
                                  </m:r>
                                </m:sub>
                              </m:sSub>
                              <m:sSub>
                                <m:sSubPr>
                                  <m:ctrlPr>
                                    <a:rPr lang="en-US" sz="1600" i="1">
                                      <a:latin typeface="Cambria Math"/>
                                    </a:rPr>
                                  </m:ctrlPr>
                                </m:sSubPr>
                                <m:e>
                                  <m:r>
                                    <a:rPr lang="en-US" sz="1600" i="1">
                                      <a:latin typeface="Cambria Math"/>
                                    </a:rPr>
                                    <m:t>𝐺</m:t>
                                  </m:r>
                                </m:e>
                                <m:sub>
                                  <m:r>
                                    <a:rPr lang="en-US" sz="1600" i="1">
                                      <a:latin typeface="Cambria Math"/>
                                    </a:rPr>
                                    <m:t>0</m:t>
                                  </m:r>
                                </m:sub>
                              </m:sSub>
                              <m:sSub>
                                <m:sSubPr>
                                  <m:ctrlPr>
                                    <a:rPr lang="en-US" sz="1600" i="1">
                                      <a:latin typeface="Cambria Math"/>
                                    </a:rPr>
                                  </m:ctrlPr>
                                </m:sSubPr>
                                <m:e>
                                  <m:r>
                                    <a:rPr lang="en-US" sz="1600" i="1">
                                      <a:latin typeface="Cambria Math"/>
                                    </a:rPr>
                                    <m:t>𝑉</m:t>
                                  </m:r>
                                </m:e>
                                <m:sub>
                                  <m:r>
                                    <a:rPr lang="en-US" sz="1600" b="0" i="1" smtClean="0">
                                      <a:latin typeface="Cambria Math"/>
                                    </a:rPr>
                                    <m:t>2</m:t>
                                  </m:r>
                                </m:sub>
                              </m:sSub>
                              <m:sSub>
                                <m:sSubPr>
                                  <m:ctrlPr>
                                    <a:rPr lang="en-US" sz="1600" i="1">
                                      <a:latin typeface="Cambria Math"/>
                                    </a:rPr>
                                  </m:ctrlPr>
                                </m:sSubPr>
                                <m:e>
                                  <m:r>
                                    <a:rPr lang="en-US" sz="1600" i="1">
                                      <a:latin typeface="Cambria Math"/>
                                    </a:rPr>
                                    <m:t>𝐺</m:t>
                                  </m:r>
                                </m:e>
                                <m:sub>
                                  <m:r>
                                    <a:rPr lang="en-US" sz="1600" i="1">
                                      <a:latin typeface="Cambria Math"/>
                                    </a:rPr>
                                    <m:t>0</m:t>
                                  </m:r>
                                </m:sub>
                              </m:sSub>
                              <m:r>
                                <a:rPr lang="en-US" sz="1600" b="0" i="1" smtClean="0">
                                  <a:latin typeface="Cambria Math"/>
                                </a:rPr>
                                <m:t>+</m:t>
                              </m:r>
                              <m:sSub>
                                <m:sSubPr>
                                  <m:ctrlPr>
                                    <a:rPr lang="en-US" sz="1600" i="1" smtClean="0">
                                      <a:latin typeface="Cambria Math"/>
                                    </a:rPr>
                                  </m:ctrlPr>
                                </m:sSubPr>
                                <m:e>
                                  <m:r>
                                    <a:rPr lang="en-US" sz="1600" i="1">
                                      <a:latin typeface="Cambria Math"/>
                                    </a:rPr>
                                    <m:t>𝐺</m:t>
                                  </m:r>
                                </m:e>
                                <m:sub>
                                  <m:r>
                                    <a:rPr lang="en-US" sz="1600" i="1">
                                      <a:latin typeface="Cambria Math"/>
                                    </a:rPr>
                                    <m:t>0</m:t>
                                  </m:r>
                                </m:sub>
                              </m:sSub>
                              <m:sSub>
                                <m:sSubPr>
                                  <m:ctrlPr>
                                    <a:rPr lang="en-US" sz="1600" i="1">
                                      <a:latin typeface="Cambria Math"/>
                                    </a:rPr>
                                  </m:ctrlPr>
                                </m:sSubPr>
                                <m:e>
                                  <m:r>
                                    <a:rPr lang="en-US" sz="1600" i="1">
                                      <a:latin typeface="Cambria Math"/>
                                    </a:rPr>
                                    <m:t>𝑉</m:t>
                                  </m:r>
                                </m:e>
                                <m:sub>
                                  <m:r>
                                    <a:rPr lang="en-US" sz="1600" b="0" i="1" smtClean="0">
                                      <a:latin typeface="Cambria Math"/>
                                    </a:rPr>
                                    <m:t>2</m:t>
                                  </m:r>
                                </m:sub>
                              </m:sSub>
                              <m:sSub>
                                <m:sSubPr>
                                  <m:ctrlPr>
                                    <a:rPr lang="en-US" sz="1600" i="1">
                                      <a:latin typeface="Cambria Math"/>
                                    </a:rPr>
                                  </m:ctrlPr>
                                </m:sSubPr>
                                <m:e>
                                  <m:r>
                                    <a:rPr lang="en-US" sz="1600" i="1">
                                      <a:latin typeface="Cambria Math"/>
                                    </a:rPr>
                                    <m:t>𝐺</m:t>
                                  </m:r>
                                </m:e>
                                <m:sub>
                                  <m:r>
                                    <a:rPr lang="en-US" sz="1600" i="1">
                                      <a:latin typeface="Cambria Math"/>
                                    </a:rPr>
                                    <m:t>0</m:t>
                                  </m:r>
                                </m:sub>
                              </m:sSub>
                              <m:sSub>
                                <m:sSubPr>
                                  <m:ctrlPr>
                                    <a:rPr lang="en-US" sz="1600" i="1">
                                      <a:latin typeface="Cambria Math"/>
                                    </a:rPr>
                                  </m:ctrlPr>
                                </m:sSubPr>
                                <m:e>
                                  <m:r>
                                    <a:rPr lang="en-US" sz="1600" i="1">
                                      <a:latin typeface="Cambria Math"/>
                                    </a:rPr>
                                    <m:t>𝑉</m:t>
                                  </m:r>
                                </m:e>
                                <m:sub>
                                  <m:r>
                                    <a:rPr lang="en-US" sz="1600" b="0" i="1" smtClean="0">
                                      <a:latin typeface="Cambria Math"/>
                                    </a:rPr>
                                    <m:t>1</m:t>
                                  </m:r>
                                </m:sub>
                              </m:sSub>
                              <m:sSub>
                                <m:sSubPr>
                                  <m:ctrlPr>
                                    <a:rPr lang="en-US" sz="1600" i="1">
                                      <a:latin typeface="Cambria Math"/>
                                    </a:rPr>
                                  </m:ctrlPr>
                                </m:sSubPr>
                                <m:e>
                                  <m:r>
                                    <a:rPr lang="en-US" sz="1600" i="1">
                                      <a:latin typeface="Cambria Math"/>
                                    </a:rPr>
                                    <m:t>𝐺</m:t>
                                  </m:r>
                                </m:e>
                                <m:sub>
                                  <m:r>
                                    <a:rPr lang="en-US" sz="1600" i="1">
                                      <a:latin typeface="Cambria Math"/>
                                    </a:rPr>
                                    <m:t>0</m:t>
                                  </m:r>
                                </m:sub>
                              </m:sSub>
                              <m:r>
                                <a:rPr lang="en-US" sz="1600" b="0" i="1" smtClean="0">
                                  <a:latin typeface="Cambria Math"/>
                                </a:rPr>
                                <m:t>+</m:t>
                              </m:r>
                              <m:sSub>
                                <m:sSubPr>
                                  <m:ctrlPr>
                                    <a:rPr lang="en-US" sz="1600" i="1" smtClean="0">
                                      <a:latin typeface="Cambria Math"/>
                                    </a:rPr>
                                  </m:ctrlPr>
                                </m:sSubPr>
                                <m:e>
                                  <m:r>
                                    <a:rPr lang="en-US" sz="1600" i="1">
                                      <a:latin typeface="Cambria Math"/>
                                    </a:rPr>
                                    <m:t>𝐺</m:t>
                                  </m:r>
                                </m:e>
                                <m:sub>
                                  <m:r>
                                    <a:rPr lang="en-US" sz="1600" i="1">
                                      <a:latin typeface="Cambria Math"/>
                                    </a:rPr>
                                    <m:t>0</m:t>
                                  </m:r>
                                </m:sub>
                              </m:sSub>
                              <m:sSub>
                                <m:sSubPr>
                                  <m:ctrlPr>
                                    <a:rPr lang="en-US" sz="1600" i="1">
                                      <a:latin typeface="Cambria Math"/>
                                    </a:rPr>
                                  </m:ctrlPr>
                                </m:sSubPr>
                                <m:e>
                                  <m:r>
                                    <a:rPr lang="en-US" sz="1600" i="1">
                                      <a:latin typeface="Cambria Math"/>
                                    </a:rPr>
                                    <m:t>𝑉</m:t>
                                  </m:r>
                                </m:e>
                                <m:sub>
                                  <m:r>
                                    <a:rPr lang="en-US" sz="1600" i="1">
                                      <a:latin typeface="Cambria Math"/>
                                    </a:rPr>
                                    <m:t>1</m:t>
                                  </m:r>
                                </m:sub>
                              </m:sSub>
                              <m:sSub>
                                <m:sSubPr>
                                  <m:ctrlPr>
                                    <a:rPr lang="en-US" sz="1600" i="1">
                                      <a:latin typeface="Cambria Math"/>
                                    </a:rPr>
                                  </m:ctrlPr>
                                </m:sSubPr>
                                <m:e>
                                  <m:r>
                                    <a:rPr lang="en-US" sz="1600" i="1">
                                      <a:latin typeface="Cambria Math"/>
                                    </a:rPr>
                                    <m:t>𝐺</m:t>
                                  </m:r>
                                </m:e>
                                <m:sub>
                                  <m:r>
                                    <a:rPr lang="en-US" sz="1600" i="1">
                                      <a:latin typeface="Cambria Math"/>
                                    </a:rPr>
                                    <m:t>0</m:t>
                                  </m:r>
                                </m:sub>
                              </m:sSub>
                              <m:sSub>
                                <m:sSubPr>
                                  <m:ctrlPr>
                                    <a:rPr lang="en-US" sz="1600" i="1">
                                      <a:latin typeface="Cambria Math"/>
                                    </a:rPr>
                                  </m:ctrlPr>
                                </m:sSubPr>
                                <m:e>
                                  <m:r>
                                    <a:rPr lang="en-US" sz="1600" i="1">
                                      <a:latin typeface="Cambria Math"/>
                                    </a:rPr>
                                    <m:t>𝑉</m:t>
                                  </m:r>
                                </m:e>
                                <m:sub>
                                  <m:r>
                                    <a:rPr lang="en-US" sz="1600" b="0" i="1" smtClean="0">
                                      <a:latin typeface="Cambria Math"/>
                                    </a:rPr>
                                    <m:t>1</m:t>
                                  </m:r>
                                </m:sub>
                              </m:sSub>
                              <m:sSub>
                                <m:sSubPr>
                                  <m:ctrlPr>
                                    <a:rPr lang="en-US" sz="1600" i="1">
                                      <a:latin typeface="Cambria Math"/>
                                    </a:rPr>
                                  </m:ctrlPr>
                                </m:sSubPr>
                                <m:e>
                                  <m:r>
                                    <a:rPr lang="en-US" sz="1600" i="1">
                                      <a:latin typeface="Cambria Math"/>
                                    </a:rPr>
                                    <m:t>𝐺</m:t>
                                  </m:r>
                                </m:e>
                                <m:sub>
                                  <m:r>
                                    <a:rPr lang="en-US" sz="1600" i="1">
                                      <a:latin typeface="Cambria Math"/>
                                    </a:rPr>
                                    <m:t>0</m:t>
                                  </m:r>
                                </m:sub>
                              </m:sSub>
                              <m:sSub>
                                <m:sSubPr>
                                  <m:ctrlPr>
                                    <a:rPr lang="en-US" sz="1600" i="1">
                                      <a:latin typeface="Cambria Math"/>
                                    </a:rPr>
                                  </m:ctrlPr>
                                </m:sSubPr>
                                <m:e>
                                  <m:r>
                                    <a:rPr lang="en-US" sz="1600" i="1">
                                      <a:latin typeface="Cambria Math"/>
                                    </a:rPr>
                                    <m:t>𝑉</m:t>
                                  </m:r>
                                </m:e>
                                <m:sub>
                                  <m:r>
                                    <a:rPr lang="en-US" sz="1600" i="1">
                                      <a:latin typeface="Cambria Math"/>
                                    </a:rPr>
                                    <m:t>1</m:t>
                                  </m:r>
                                </m:sub>
                              </m:sSub>
                              <m:sSub>
                                <m:sSubPr>
                                  <m:ctrlPr>
                                    <a:rPr lang="en-US" sz="1600" i="1">
                                      <a:latin typeface="Cambria Math"/>
                                    </a:rPr>
                                  </m:ctrlPr>
                                </m:sSubPr>
                                <m:e>
                                  <m:r>
                                    <a:rPr lang="en-US" sz="1600" i="1">
                                      <a:latin typeface="Cambria Math"/>
                                    </a:rPr>
                                    <m:t>𝐺</m:t>
                                  </m:r>
                                </m:e>
                                <m:sub>
                                  <m:r>
                                    <a:rPr lang="en-US" sz="1600" i="1">
                                      <a:latin typeface="Cambria Math"/>
                                    </a:rPr>
                                    <m:t>0</m:t>
                                  </m:r>
                                </m:sub>
                              </m:sSub>
                            </m:oMath>
                          </a14:m>
                          <a:endParaRPr lang="en-US" sz="1600"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=0</m:t>
                                </m:r>
                              </m:oMath>
                            </m:oMathPara>
                          </a14:m>
                          <a:endParaRPr lang="en-US" dirty="0"/>
                        </a:p>
                      </a:txBody>
                      <a:tcPr/>
                    </a:tc>
                  </a:tr>
                </a:tbl>
              </a:graphicData>
            </a:graphic>
          </p:graphicFrame>
        </mc:Choice>
        <mc:Fallback xmlns="">
          <p:graphicFrame>
            <p:nvGraphicFramePr>
              <p:cNvPr id="10" name="Table 9"/>
              <p:cNvGraphicFramePr>
                <a:graphicFrameLocks noGrp="1"/>
              </p:cNvGraphicFramePr>
              <p:nvPr>
                <p:extLst>
                  <p:ext uri="{D42A27DB-BD31-4B8C-83A1-F6EECF244321}">
                    <p14:modId xmlns:p14="http://schemas.microsoft.com/office/powerpoint/2010/main" val="1952087262"/>
                  </p:ext>
                </p:extLst>
              </p:nvPr>
            </p:nvGraphicFramePr>
            <p:xfrm>
              <a:off x="76202" y="2800350"/>
              <a:ext cx="9083406" cy="1890659"/>
            </p:xfrm>
            <a:graphic>
              <a:graphicData uri="http://schemas.openxmlformats.org/drawingml/2006/table">
                <a:tbl>
                  <a:tblPr firstRow="1" bandRow="1">
                    <a:tableStyleId>{5C22544A-7EE6-4342-B048-85BDC9FD1C3A}</a:tableStyleId>
                  </a:tblPr>
                  <a:tblGrid>
                    <a:gridCol w="1378730"/>
                    <a:gridCol w="5177119"/>
                    <a:gridCol w="2527557"/>
                  </a:tblGrid>
                  <a:tr h="640080">
                    <a:tc>
                      <a:txBody>
                        <a:bodyPr/>
                        <a:lstStyle/>
                        <a:p>
                          <a:r>
                            <a:rPr lang="en-US" dirty="0" smtClean="0"/>
                            <a:t>Power</a:t>
                          </a:r>
                          <a:r>
                            <a:rPr lang="en-US" baseline="0" dirty="0" smtClean="0"/>
                            <a:t> of D</a:t>
                          </a:r>
                          <a:endParaRPr lang="en-US" dirty="0"/>
                        </a:p>
                      </a:txBody>
                      <a:tcPr/>
                    </a:tc>
                    <a:tc>
                      <a:txBody>
                        <a:bodyPr/>
                        <a:lstStyle/>
                        <a:p>
                          <a:pPr algn="ctr"/>
                          <a:r>
                            <a:rPr lang="en-US" dirty="0" smtClean="0"/>
                            <a:t>Term </a:t>
                          </a:r>
                          <a:r>
                            <a:rPr lang="en-US" dirty="0" smtClean="0"/>
                            <a:t>in </a:t>
                          </a:r>
                          <a:r>
                            <a:rPr lang="en-US" dirty="0" smtClean="0"/>
                            <a:t>the</a:t>
                          </a:r>
                          <a:r>
                            <a:rPr lang="en-US" baseline="0" dirty="0" smtClean="0"/>
                            <a:t> ISS</a:t>
                          </a:r>
                          <a:endParaRPr lang="en-US" dirty="0"/>
                        </a:p>
                      </a:txBody>
                      <a:tcPr/>
                    </a:tc>
                    <a:tc>
                      <a:txBody>
                        <a:bodyPr/>
                        <a:lstStyle/>
                        <a:p>
                          <a:r>
                            <a:rPr lang="en-US" dirty="0" smtClean="0"/>
                            <a:t>At</a:t>
                          </a:r>
                          <a:r>
                            <a:rPr lang="en-US" baseline="0" dirty="0" smtClean="0"/>
                            <a:t> measurement surface</a:t>
                          </a:r>
                          <a:endParaRPr lang="en-US" dirty="0"/>
                        </a:p>
                      </a:txBody>
                      <a:tcPr/>
                    </a:tc>
                  </a:tr>
                  <a:tr h="373955">
                    <a:tc>
                      <a:txBody>
                        <a:bodyPr/>
                        <a:lstStyle/>
                        <a:p>
                          <a:r>
                            <a:rPr lang="en-US" dirty="0" smtClean="0"/>
                            <a:t>1</a:t>
                          </a:r>
                          <a:r>
                            <a:rPr lang="en-US" baseline="30000" dirty="0" smtClean="0"/>
                            <a:t>st</a:t>
                          </a:r>
                          <a:endParaRPr lang="en-US" dirty="0"/>
                        </a:p>
                      </a:txBody>
                      <a:tcPr/>
                    </a:tc>
                    <a:tc>
                      <a:txBody>
                        <a:bodyPr/>
                        <a:lstStyle/>
                        <a:p>
                          <a:endParaRPr lang="en-US"/>
                        </a:p>
                      </a:txBody>
                      <a:tcPr>
                        <a:blipFill rotWithShape="1">
                          <a:blip r:embed="rId8"/>
                          <a:stretch>
                            <a:fillRect l="-26737" t="-177419" r="-48881" b="-232258"/>
                          </a:stretch>
                        </a:blipFill>
                      </a:tcPr>
                    </a:tc>
                    <a:tc>
                      <a:txBody>
                        <a:bodyPr/>
                        <a:lstStyle/>
                        <a:p>
                          <a:endParaRPr lang="en-US"/>
                        </a:p>
                      </a:txBody>
                      <a:tcPr>
                        <a:blipFill rotWithShape="1">
                          <a:blip r:embed="rId8"/>
                          <a:stretch>
                            <a:fillRect l="-259277" t="-177419" b="-232258"/>
                          </a:stretch>
                        </a:blipFill>
                      </a:tcPr>
                    </a:tc>
                  </a:tr>
                  <a:tr h="373955">
                    <a:tc>
                      <a:txBody>
                        <a:bodyPr/>
                        <a:lstStyle/>
                        <a:p>
                          <a:r>
                            <a:rPr lang="en-US" dirty="0" smtClean="0"/>
                            <a:t>2</a:t>
                          </a:r>
                          <a:r>
                            <a:rPr lang="en-US" baseline="30000" dirty="0" smtClean="0"/>
                            <a:t>nd</a:t>
                          </a:r>
                          <a:endParaRPr lang="en-US" dirty="0"/>
                        </a:p>
                      </a:txBody>
                      <a:tcPr/>
                    </a:tc>
                    <a:tc>
                      <a:txBody>
                        <a:bodyPr/>
                        <a:lstStyle/>
                        <a:p>
                          <a:endParaRPr lang="en-US"/>
                        </a:p>
                      </a:txBody>
                      <a:tcPr>
                        <a:blipFill rotWithShape="1">
                          <a:blip r:embed="rId8"/>
                          <a:stretch>
                            <a:fillRect l="-26737" t="-281967" r="-48881" b="-136066"/>
                          </a:stretch>
                        </a:blipFill>
                      </a:tcPr>
                    </a:tc>
                    <a:tc>
                      <a:txBody>
                        <a:bodyPr/>
                        <a:lstStyle/>
                        <a:p>
                          <a:endParaRPr lang="en-US"/>
                        </a:p>
                      </a:txBody>
                      <a:tcPr>
                        <a:blipFill rotWithShape="1">
                          <a:blip r:embed="rId8"/>
                          <a:stretch>
                            <a:fillRect l="-259277" t="-281967" b="-136066"/>
                          </a:stretch>
                        </a:blipFill>
                      </a:tcPr>
                    </a:tc>
                  </a:tr>
                  <a:tr h="502669">
                    <a:tc>
                      <a:txBody>
                        <a:bodyPr/>
                        <a:lstStyle/>
                        <a:p>
                          <a:r>
                            <a:rPr lang="en-US" dirty="0" smtClean="0"/>
                            <a:t>3</a:t>
                          </a:r>
                          <a:r>
                            <a:rPr lang="en-US" baseline="30000" dirty="0" smtClean="0"/>
                            <a:t>rd</a:t>
                          </a:r>
                          <a:endParaRPr lang="en-US" dirty="0"/>
                        </a:p>
                      </a:txBody>
                      <a:tcPr/>
                    </a:tc>
                    <a:tc>
                      <a:txBody>
                        <a:bodyPr/>
                        <a:lstStyle/>
                        <a:p>
                          <a:endParaRPr lang="en-US"/>
                        </a:p>
                      </a:txBody>
                      <a:tcPr>
                        <a:blipFill rotWithShape="1">
                          <a:blip r:embed="rId8"/>
                          <a:stretch>
                            <a:fillRect l="-26737" t="-280723" r="-48881"/>
                          </a:stretch>
                        </a:blipFill>
                      </a:tcPr>
                    </a:tc>
                    <a:tc>
                      <a:txBody>
                        <a:bodyPr/>
                        <a:lstStyle/>
                        <a:p>
                          <a:endParaRPr lang="en-US"/>
                        </a:p>
                      </a:txBody>
                      <a:tcPr>
                        <a:blipFill rotWithShape="1">
                          <a:blip r:embed="rId8"/>
                          <a:stretch>
                            <a:fillRect l="-259277" t="-280723"/>
                          </a:stretch>
                        </a:blipFill>
                      </a:tcPr>
                    </a:tc>
                  </a:tr>
                </a:tbl>
              </a:graphicData>
            </a:graphic>
          </p:graphicFrame>
        </mc:Fallback>
      </mc:AlternateContent>
      <p:sp>
        <p:nvSpPr>
          <p:cNvPr id="11" name="TextBox 10"/>
          <p:cNvSpPr txBox="1"/>
          <p:nvPr/>
        </p:nvSpPr>
        <p:spPr>
          <a:xfrm>
            <a:off x="533400" y="1200150"/>
            <a:ext cx="2479910" cy="369332"/>
          </a:xfrm>
          <a:prstGeom prst="rect">
            <a:avLst/>
          </a:prstGeom>
          <a:noFill/>
        </p:spPr>
        <p:txBody>
          <a:bodyPr wrap="none" rtlCol="0">
            <a:spAutoFit/>
          </a:bodyPr>
          <a:lstStyle/>
          <a:p>
            <a:r>
              <a:rPr lang="en-US" dirty="0" smtClean="0"/>
              <a:t>Forward scattering series</a:t>
            </a:r>
            <a:endParaRPr lang="en-US" dirty="0"/>
          </a:p>
        </p:txBody>
      </p:sp>
      <p:sp>
        <p:nvSpPr>
          <p:cNvPr id="12" name="TextBox 11"/>
          <p:cNvSpPr txBox="1"/>
          <p:nvPr/>
        </p:nvSpPr>
        <p:spPr>
          <a:xfrm>
            <a:off x="5648943" y="1135618"/>
            <a:ext cx="2818592" cy="369332"/>
          </a:xfrm>
          <a:prstGeom prst="rect">
            <a:avLst/>
          </a:prstGeom>
          <a:noFill/>
        </p:spPr>
        <p:txBody>
          <a:bodyPr wrap="none" rtlCol="0">
            <a:spAutoFit/>
          </a:bodyPr>
          <a:lstStyle/>
          <a:p>
            <a:r>
              <a:rPr lang="en-US" dirty="0" smtClean="0"/>
              <a:t>Inverse scattering series (ISS)</a:t>
            </a:r>
            <a:endParaRPr lang="en-US" dirty="0"/>
          </a:p>
        </p:txBody>
      </p:sp>
      <p:sp>
        <p:nvSpPr>
          <p:cNvPr id="13" name="TextBox 12"/>
          <p:cNvSpPr txBox="1"/>
          <p:nvPr/>
        </p:nvSpPr>
        <p:spPr>
          <a:xfrm>
            <a:off x="1902658" y="251122"/>
            <a:ext cx="5277086" cy="615553"/>
          </a:xfrm>
          <a:prstGeom prst="rect">
            <a:avLst/>
          </a:prstGeom>
          <a:noFill/>
        </p:spPr>
        <p:txBody>
          <a:bodyPr wrap="none" rtlCol="0">
            <a:spAutoFit/>
          </a:bodyPr>
          <a:lstStyle/>
          <a:p>
            <a:r>
              <a:rPr lang="en-US" sz="3400" b="1" dirty="0" smtClean="0"/>
              <a:t>The inverse scattering series</a:t>
            </a:r>
            <a:endParaRPr lang="en-US" sz="3400" b="1" dirty="0"/>
          </a:p>
        </p:txBody>
      </p:sp>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315200" y="4774715"/>
            <a:ext cx="1722352" cy="358824"/>
          </a:xfrm>
          <a:prstGeom prst="rect">
            <a:avLst/>
          </a:prstGeom>
        </p:spPr>
      </p:pic>
      <p:sp>
        <p:nvSpPr>
          <p:cNvPr id="2" name="Slide Number Placeholder 1"/>
          <p:cNvSpPr>
            <a:spLocks noGrp="1"/>
          </p:cNvSpPr>
          <p:nvPr>
            <p:ph type="sldNum" sz="quarter" idx="12"/>
          </p:nvPr>
        </p:nvSpPr>
        <p:spPr>
          <a:xfrm>
            <a:off x="4038600" y="4812507"/>
            <a:ext cx="762000" cy="273844"/>
          </a:xfrm>
        </p:spPr>
        <p:txBody>
          <a:bodyPr/>
          <a:lstStyle/>
          <a:p>
            <a:pPr algn="ctr"/>
            <a:fld id="{8F82E0A0-C266-4798-8C8F-B9F91E9DA37E}" type="slidenum">
              <a:rPr lang="en-US" sz="1400" b="1" smtClean="0">
                <a:solidFill>
                  <a:srgbClr val="FFFFFF"/>
                </a:solidFill>
              </a:rPr>
              <a:pPr algn="ctr"/>
              <a:t>6</a:t>
            </a:fld>
            <a:endParaRPr lang="en-US" sz="1400" b="1" dirty="0">
              <a:solidFill>
                <a:srgbClr val="FFFFFF"/>
              </a:solidFill>
            </a:endParaRPr>
          </a:p>
        </p:txBody>
      </p:sp>
    </p:spTree>
    <p:extLst>
      <p:ext uri="{BB962C8B-B14F-4D97-AF65-F5344CB8AC3E}">
        <p14:creationId xmlns:p14="http://schemas.microsoft.com/office/powerpoint/2010/main" val="21621843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Group 65"/>
          <p:cNvGrpSpPr/>
          <p:nvPr/>
        </p:nvGrpSpPr>
        <p:grpSpPr>
          <a:xfrm>
            <a:off x="6827720" y="1360395"/>
            <a:ext cx="2028163" cy="1930909"/>
            <a:chOff x="6827720" y="1360395"/>
            <a:chExt cx="2028163" cy="1930909"/>
          </a:xfrm>
        </p:grpSpPr>
        <mc:AlternateContent xmlns:mc="http://schemas.openxmlformats.org/markup-compatibility/2006" xmlns:a14="http://schemas.microsoft.com/office/drawing/2010/main">
          <mc:Choice Requires="a14">
            <p:sp>
              <p:nvSpPr>
                <p:cNvPr id="67" name="Rectangle 66"/>
                <p:cNvSpPr/>
                <p:nvPr/>
              </p:nvSpPr>
              <p:spPr>
                <a:xfrm>
                  <a:off x="7447666" y="2952750"/>
                  <a:ext cx="1167051"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i="1">
                                <a:latin typeface="Cambria Math"/>
                              </a:rPr>
                            </m:ctrlPr>
                          </m:sSubPr>
                          <m:e>
                            <m:r>
                              <a:rPr lang="en-US" sz="1600" i="1">
                                <a:latin typeface="Cambria Math"/>
                              </a:rPr>
                              <m:t>𝐺</m:t>
                            </m:r>
                          </m:e>
                          <m:sub>
                            <m:r>
                              <a:rPr lang="en-US" sz="1600" i="1">
                                <a:latin typeface="Cambria Math"/>
                              </a:rPr>
                              <m:t>0</m:t>
                            </m:r>
                          </m:sub>
                        </m:sSub>
                        <m:r>
                          <a:rPr lang="en-US" sz="1600" i="1">
                            <a:latin typeface="Cambria Math"/>
                          </a:rPr>
                          <m:t>𝑉</m:t>
                        </m:r>
                        <m:sSub>
                          <m:sSubPr>
                            <m:ctrlPr>
                              <a:rPr lang="en-US" sz="1600" i="1">
                                <a:latin typeface="Cambria Math"/>
                              </a:rPr>
                            </m:ctrlPr>
                          </m:sSubPr>
                          <m:e>
                            <m:r>
                              <a:rPr lang="en-US" sz="1600" i="1">
                                <a:latin typeface="Cambria Math"/>
                              </a:rPr>
                              <m:t>𝐺</m:t>
                            </m:r>
                          </m:e>
                          <m:sub>
                            <m:r>
                              <a:rPr lang="en-US" sz="1600" i="1">
                                <a:latin typeface="Cambria Math"/>
                              </a:rPr>
                              <m:t>0</m:t>
                            </m:r>
                          </m:sub>
                        </m:sSub>
                        <m:r>
                          <a:rPr lang="en-US" sz="1600" i="1" smtClean="0">
                            <a:latin typeface="Cambria Math"/>
                          </a:rPr>
                          <m:t>𝑉</m:t>
                        </m:r>
                        <m:sSub>
                          <m:sSubPr>
                            <m:ctrlPr>
                              <a:rPr lang="en-US" sz="1600" i="1">
                                <a:latin typeface="Cambria Math"/>
                              </a:rPr>
                            </m:ctrlPr>
                          </m:sSubPr>
                          <m:e>
                            <m:r>
                              <a:rPr lang="en-US" sz="1600" i="1">
                                <a:latin typeface="Cambria Math"/>
                              </a:rPr>
                              <m:t>𝐺</m:t>
                            </m:r>
                          </m:e>
                          <m:sub>
                            <m:r>
                              <a:rPr lang="en-US" sz="1600" i="1">
                                <a:latin typeface="Cambria Math"/>
                              </a:rPr>
                              <m:t>0</m:t>
                            </m:r>
                          </m:sub>
                        </m:sSub>
                      </m:oMath>
                    </m:oMathPara>
                  </a14:m>
                  <a:endParaRPr lang="en-US" sz="1600" dirty="0"/>
                </a:p>
              </p:txBody>
            </p:sp>
          </mc:Choice>
          <mc:Fallback xmlns="">
            <p:sp>
              <p:nvSpPr>
                <p:cNvPr id="7" name="Rectangle 6"/>
                <p:cNvSpPr>
                  <a:spLocks noRot="1" noChangeAspect="1" noMove="1" noResize="1" noEditPoints="1" noAdjustHandles="1" noChangeArrowheads="1" noChangeShapeType="1" noTextEdit="1"/>
                </p:cNvSpPr>
                <p:nvPr/>
              </p:nvSpPr>
              <p:spPr>
                <a:xfrm>
                  <a:off x="7447666" y="2952750"/>
                  <a:ext cx="1167051" cy="338554"/>
                </a:xfrm>
                <a:prstGeom prst="rect">
                  <a:avLst/>
                </a:prstGeom>
                <a:blipFill rotWithShape="1">
                  <a:blip r:embed="rId2"/>
                  <a:stretch>
                    <a:fillRect/>
                  </a:stretch>
                </a:blipFill>
              </p:spPr>
              <p:txBody>
                <a:bodyPr/>
                <a:lstStyle/>
                <a:p>
                  <a:r>
                    <a:rPr lang="en-US">
                      <a:noFill/>
                    </a:rPr>
                    <a:t> </a:t>
                  </a:r>
                </a:p>
              </p:txBody>
            </p:sp>
          </mc:Fallback>
        </mc:AlternateContent>
        <p:grpSp>
          <p:nvGrpSpPr>
            <p:cNvPr id="68" name="Group 67"/>
            <p:cNvGrpSpPr/>
            <p:nvPr/>
          </p:nvGrpSpPr>
          <p:grpSpPr>
            <a:xfrm>
              <a:off x="6827720" y="1360395"/>
              <a:ext cx="2028163" cy="1674974"/>
              <a:chOff x="3810000" y="1570908"/>
              <a:chExt cx="2028163" cy="1674974"/>
            </a:xfrm>
          </p:grpSpPr>
          <p:sp>
            <p:nvSpPr>
              <p:cNvPr id="69" name="Explosion 1 68"/>
              <p:cNvSpPr/>
              <p:nvPr/>
            </p:nvSpPr>
            <p:spPr>
              <a:xfrm>
                <a:off x="3869802" y="1570908"/>
                <a:ext cx="288402" cy="207112"/>
              </a:xfrm>
              <a:prstGeom prst="irregularSeal1">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lowchart: Merge 69"/>
              <p:cNvSpPr/>
              <p:nvPr/>
            </p:nvSpPr>
            <p:spPr>
              <a:xfrm flipH="1">
                <a:off x="5398264" y="1604345"/>
                <a:ext cx="192267" cy="227823"/>
              </a:xfrm>
              <a:prstGeom prst="flowChartMerg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 name="Straight Connector 70"/>
              <p:cNvCxnSpPr>
                <a:stCxn id="69" idx="2"/>
              </p:cNvCxnSpPr>
              <p:nvPr/>
            </p:nvCxnSpPr>
            <p:spPr>
              <a:xfrm>
                <a:off x="3983093" y="1778020"/>
                <a:ext cx="436507" cy="64133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72" name="Oval 71"/>
              <p:cNvSpPr/>
              <p:nvPr/>
            </p:nvSpPr>
            <p:spPr>
              <a:xfrm>
                <a:off x="4429946" y="2419350"/>
                <a:ext cx="65854" cy="762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p:cNvCxnSpPr/>
              <p:nvPr/>
            </p:nvCxnSpPr>
            <p:spPr>
              <a:xfrm>
                <a:off x="4495800" y="2463820"/>
                <a:ext cx="609600" cy="41273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74" name="Oval 73"/>
              <p:cNvSpPr/>
              <p:nvPr/>
            </p:nvSpPr>
            <p:spPr>
              <a:xfrm>
                <a:off x="5115746" y="2876550"/>
                <a:ext cx="65854" cy="762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Straight Connector 74"/>
              <p:cNvCxnSpPr>
                <a:endCxn id="70" idx="2"/>
              </p:cNvCxnSpPr>
              <p:nvPr/>
            </p:nvCxnSpPr>
            <p:spPr>
              <a:xfrm flipV="1">
                <a:off x="5181600" y="1832168"/>
                <a:ext cx="312797" cy="1088852"/>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76" name="Rectangle 75"/>
                  <p:cNvSpPr/>
                  <p:nvPr/>
                </p:nvSpPr>
                <p:spPr>
                  <a:xfrm>
                    <a:off x="3810000" y="1914019"/>
                    <a:ext cx="49526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𝐺</m:t>
                              </m:r>
                            </m:e>
                            <m:sub>
                              <m:r>
                                <a:rPr lang="en-US" i="1">
                                  <a:latin typeface="Cambria Math"/>
                                </a:rPr>
                                <m:t>0</m:t>
                              </m:r>
                            </m:sub>
                          </m:sSub>
                        </m:oMath>
                      </m:oMathPara>
                    </a14:m>
                    <a:endParaRPr lang="en-US" dirty="0"/>
                  </a:p>
                </p:txBody>
              </p:sp>
            </mc:Choice>
            <mc:Fallback xmlns="">
              <p:sp>
                <p:nvSpPr>
                  <p:cNvPr id="16" name="Rectangle 15"/>
                  <p:cNvSpPr>
                    <a:spLocks noRot="1" noChangeAspect="1" noMove="1" noResize="1" noEditPoints="1" noAdjustHandles="1" noChangeArrowheads="1" noChangeShapeType="1" noTextEdit="1"/>
                  </p:cNvSpPr>
                  <p:nvPr/>
                </p:nvSpPr>
                <p:spPr>
                  <a:xfrm>
                    <a:off x="3810000" y="1914019"/>
                    <a:ext cx="495264" cy="369332"/>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7" name="Rectangle 76"/>
                  <p:cNvSpPr/>
                  <p:nvPr/>
                </p:nvSpPr>
                <p:spPr>
                  <a:xfrm>
                    <a:off x="4114800" y="2387084"/>
                    <a:ext cx="40036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rPr>
                            <m:t>𝑉</m:t>
                          </m:r>
                        </m:oMath>
                      </m:oMathPara>
                    </a14:m>
                    <a:endParaRPr lang="en-US" dirty="0"/>
                  </a:p>
                </p:txBody>
              </p:sp>
            </mc:Choice>
            <mc:Fallback xmlns="">
              <p:sp>
                <p:nvSpPr>
                  <p:cNvPr id="17" name="Rectangle 16"/>
                  <p:cNvSpPr>
                    <a:spLocks noRot="1" noChangeAspect="1" noMove="1" noResize="1" noEditPoints="1" noAdjustHandles="1" noChangeArrowheads="1" noChangeShapeType="1" noTextEdit="1"/>
                  </p:cNvSpPr>
                  <p:nvPr/>
                </p:nvSpPr>
                <p:spPr>
                  <a:xfrm>
                    <a:off x="4114800" y="2387084"/>
                    <a:ext cx="400366" cy="369332"/>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Rectangle 77"/>
                  <p:cNvSpPr/>
                  <p:nvPr/>
                </p:nvSpPr>
                <p:spPr>
                  <a:xfrm>
                    <a:off x="4450938" y="2583418"/>
                    <a:ext cx="49526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𝐺</m:t>
                              </m:r>
                            </m:e>
                            <m:sub>
                              <m:r>
                                <a:rPr lang="en-US" i="1">
                                  <a:latin typeface="Cambria Math"/>
                                </a:rPr>
                                <m:t>0</m:t>
                              </m:r>
                            </m:sub>
                          </m:sSub>
                        </m:oMath>
                      </m:oMathPara>
                    </a14:m>
                    <a:endParaRPr lang="en-US" dirty="0"/>
                  </a:p>
                </p:txBody>
              </p:sp>
            </mc:Choice>
            <mc:Fallback xmlns="">
              <p:sp>
                <p:nvSpPr>
                  <p:cNvPr id="18" name="Rectangle 17"/>
                  <p:cNvSpPr>
                    <a:spLocks noRot="1" noChangeAspect="1" noMove="1" noResize="1" noEditPoints="1" noAdjustHandles="1" noChangeArrowheads="1" noChangeShapeType="1" noTextEdit="1"/>
                  </p:cNvSpPr>
                  <p:nvPr/>
                </p:nvSpPr>
                <p:spPr>
                  <a:xfrm>
                    <a:off x="4450938" y="2583418"/>
                    <a:ext cx="495264" cy="369332"/>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Rectangle 78"/>
                  <p:cNvSpPr/>
                  <p:nvPr/>
                </p:nvSpPr>
                <p:spPr>
                  <a:xfrm>
                    <a:off x="5105400" y="2876550"/>
                    <a:ext cx="40036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rPr>
                            <m:t>𝑉</m:t>
                          </m:r>
                        </m:oMath>
                      </m:oMathPara>
                    </a14:m>
                    <a:endParaRPr lang="en-US" dirty="0"/>
                  </a:p>
                </p:txBody>
              </p:sp>
            </mc:Choice>
            <mc:Fallback xmlns="">
              <p:sp>
                <p:nvSpPr>
                  <p:cNvPr id="19" name="Rectangle 18"/>
                  <p:cNvSpPr>
                    <a:spLocks noRot="1" noChangeAspect="1" noMove="1" noResize="1" noEditPoints="1" noAdjustHandles="1" noChangeArrowheads="1" noChangeShapeType="1" noTextEdit="1"/>
                  </p:cNvSpPr>
                  <p:nvPr/>
                </p:nvSpPr>
                <p:spPr>
                  <a:xfrm>
                    <a:off x="5105400" y="2876550"/>
                    <a:ext cx="400366" cy="369332"/>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0" name="Rectangle 79"/>
                  <p:cNvSpPr/>
                  <p:nvPr/>
                </p:nvSpPr>
                <p:spPr>
                  <a:xfrm>
                    <a:off x="5342899" y="2123169"/>
                    <a:ext cx="49526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𝐺</m:t>
                              </m:r>
                            </m:e>
                            <m:sub>
                              <m:r>
                                <a:rPr lang="en-US" i="1">
                                  <a:latin typeface="Cambria Math"/>
                                </a:rPr>
                                <m:t>0</m:t>
                              </m:r>
                            </m:sub>
                          </m:sSub>
                        </m:oMath>
                      </m:oMathPara>
                    </a14:m>
                    <a:endParaRPr lang="en-US" dirty="0"/>
                  </a:p>
                </p:txBody>
              </p:sp>
            </mc:Choice>
            <mc:Fallback xmlns="">
              <p:sp>
                <p:nvSpPr>
                  <p:cNvPr id="21" name="Rectangle 20"/>
                  <p:cNvSpPr>
                    <a:spLocks noRot="1" noChangeAspect="1" noMove="1" noResize="1" noEditPoints="1" noAdjustHandles="1" noChangeArrowheads="1" noChangeShapeType="1" noTextEdit="1"/>
                  </p:cNvSpPr>
                  <p:nvPr/>
                </p:nvSpPr>
                <p:spPr>
                  <a:xfrm>
                    <a:off x="5342899" y="2123169"/>
                    <a:ext cx="495264" cy="369332"/>
                  </a:xfrm>
                  <a:prstGeom prst="rect">
                    <a:avLst/>
                  </a:prstGeom>
                  <a:blipFill rotWithShape="1">
                    <a:blip r:embed="rId8"/>
                    <a:stretch>
                      <a:fillRect/>
                    </a:stretch>
                  </a:blipFill>
                </p:spPr>
                <p:txBody>
                  <a:bodyPr/>
                  <a:lstStyle/>
                  <a:p>
                    <a:r>
                      <a:rPr lang="en-US">
                        <a:noFill/>
                      </a:rPr>
                      <a:t> </a:t>
                    </a:r>
                  </a:p>
                </p:txBody>
              </p:sp>
            </mc:Fallback>
          </mc:AlternateContent>
        </p:grpSp>
      </p:grpSp>
      <mc:AlternateContent xmlns:mc="http://schemas.openxmlformats.org/markup-compatibility/2006" xmlns:a14="http://schemas.microsoft.com/office/drawing/2010/main">
        <mc:Choice Requires="a14">
          <p:sp>
            <p:nvSpPr>
              <p:cNvPr id="81" name="Rectangle 80"/>
              <p:cNvSpPr/>
              <p:nvPr/>
            </p:nvSpPr>
            <p:spPr>
              <a:xfrm>
                <a:off x="786836" y="2995196"/>
                <a:ext cx="813364"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i="1">
                              <a:latin typeface="Cambria Math"/>
                            </a:rPr>
                          </m:ctrlPr>
                        </m:sSubPr>
                        <m:e>
                          <m:r>
                            <a:rPr lang="en-US" sz="1600" i="1">
                              <a:latin typeface="Cambria Math"/>
                            </a:rPr>
                            <m:t>𝐺</m:t>
                          </m:r>
                        </m:e>
                        <m:sub>
                          <m:r>
                            <a:rPr lang="en-US" sz="1600" i="1">
                              <a:latin typeface="Cambria Math"/>
                            </a:rPr>
                            <m:t>0</m:t>
                          </m:r>
                        </m:sub>
                      </m:sSub>
                      <m:r>
                        <a:rPr lang="en-US" sz="1600" i="1">
                          <a:latin typeface="Cambria Math"/>
                        </a:rPr>
                        <m:t>𝑉</m:t>
                      </m:r>
                      <m:sSub>
                        <m:sSubPr>
                          <m:ctrlPr>
                            <a:rPr lang="en-US" sz="1600" i="1">
                              <a:latin typeface="Cambria Math"/>
                            </a:rPr>
                          </m:ctrlPr>
                        </m:sSubPr>
                        <m:e>
                          <m:r>
                            <a:rPr lang="en-US" sz="1600" i="1">
                              <a:latin typeface="Cambria Math"/>
                            </a:rPr>
                            <m:t>𝐺</m:t>
                          </m:r>
                        </m:e>
                        <m:sub>
                          <m:r>
                            <a:rPr lang="en-US" sz="1600" i="1">
                              <a:latin typeface="Cambria Math"/>
                            </a:rPr>
                            <m:t>0</m:t>
                          </m:r>
                        </m:sub>
                      </m:sSub>
                    </m:oMath>
                  </m:oMathPara>
                </a14:m>
                <a:endParaRPr lang="en-US" sz="1600" dirty="0"/>
              </a:p>
            </p:txBody>
          </p:sp>
        </mc:Choice>
        <mc:Fallback xmlns="">
          <p:sp>
            <p:nvSpPr>
              <p:cNvPr id="81" name="Rectangle 80"/>
              <p:cNvSpPr>
                <a:spLocks noRot="1" noChangeAspect="1" noMove="1" noResize="1" noEditPoints="1" noAdjustHandles="1" noChangeArrowheads="1" noChangeShapeType="1" noTextEdit="1"/>
              </p:cNvSpPr>
              <p:nvPr/>
            </p:nvSpPr>
            <p:spPr>
              <a:xfrm>
                <a:off x="786836" y="2995196"/>
                <a:ext cx="813364" cy="338554"/>
              </a:xfrm>
              <a:prstGeom prst="rect">
                <a:avLst/>
              </a:prstGeom>
              <a:blipFill rotWithShape="1">
                <a:blip r:embed="rId9"/>
                <a:stretch>
                  <a:fillRect/>
                </a:stretch>
              </a:blipFill>
            </p:spPr>
            <p:txBody>
              <a:bodyPr/>
              <a:lstStyle/>
              <a:p>
                <a:r>
                  <a:rPr lang="en-US">
                    <a:noFill/>
                  </a:rPr>
                  <a:t> </a:t>
                </a:r>
              </a:p>
            </p:txBody>
          </p:sp>
        </mc:Fallback>
      </mc:AlternateContent>
      <p:grpSp>
        <p:nvGrpSpPr>
          <p:cNvPr id="82" name="Group 81"/>
          <p:cNvGrpSpPr/>
          <p:nvPr/>
        </p:nvGrpSpPr>
        <p:grpSpPr>
          <a:xfrm>
            <a:off x="457200" y="1504950"/>
            <a:ext cx="1828800" cy="1524000"/>
            <a:chOff x="457200" y="1504950"/>
            <a:chExt cx="1828800" cy="1524000"/>
          </a:xfrm>
        </p:grpSpPr>
        <p:sp>
          <p:nvSpPr>
            <p:cNvPr id="83" name="Explosion 1 82"/>
            <p:cNvSpPr/>
            <p:nvPr/>
          </p:nvSpPr>
          <p:spPr>
            <a:xfrm>
              <a:off x="457200" y="1512795"/>
              <a:ext cx="288402" cy="207112"/>
            </a:xfrm>
            <a:prstGeom prst="irregularSeal1">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lowchart: Merge 83"/>
            <p:cNvSpPr/>
            <p:nvPr/>
          </p:nvSpPr>
          <p:spPr>
            <a:xfrm flipH="1">
              <a:off x="2093733" y="1504950"/>
              <a:ext cx="192267" cy="227823"/>
            </a:xfrm>
            <a:prstGeom prst="flowChartMerg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5" name="Straight Connector 84"/>
            <p:cNvCxnSpPr/>
            <p:nvPr/>
          </p:nvCxnSpPr>
          <p:spPr>
            <a:xfrm>
              <a:off x="609600" y="1646191"/>
              <a:ext cx="629590" cy="9255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6" name="Rectangle 85"/>
                <p:cNvSpPr/>
                <p:nvPr/>
              </p:nvSpPr>
              <p:spPr>
                <a:xfrm>
                  <a:off x="1047434" y="2659618"/>
                  <a:ext cx="40036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rPr>
                          <m:t>𝑉</m:t>
                        </m:r>
                      </m:oMath>
                    </m:oMathPara>
                  </a14:m>
                  <a:endParaRPr lang="en-US" dirty="0"/>
                </a:p>
              </p:txBody>
            </p:sp>
          </mc:Choice>
          <mc:Fallback xmlns="">
            <p:sp>
              <p:nvSpPr>
                <p:cNvPr id="28" name="Rectangle 27"/>
                <p:cNvSpPr>
                  <a:spLocks noRot="1" noChangeAspect="1" noMove="1" noResize="1" noEditPoints="1" noAdjustHandles="1" noChangeArrowheads="1" noChangeShapeType="1" noTextEdit="1"/>
                </p:cNvSpPr>
                <p:nvPr/>
              </p:nvSpPr>
              <p:spPr>
                <a:xfrm>
                  <a:off x="1047434" y="2659618"/>
                  <a:ext cx="400366" cy="369332"/>
                </a:xfrm>
                <a:prstGeom prst="rect">
                  <a:avLst/>
                </a:prstGeom>
                <a:blipFill rotWithShape="1">
                  <a:blip r:embed="rId10"/>
                  <a:stretch>
                    <a:fillRect/>
                  </a:stretch>
                </a:blipFill>
              </p:spPr>
              <p:txBody>
                <a:bodyPr/>
                <a:lstStyle/>
                <a:p>
                  <a:r>
                    <a:rPr lang="en-US">
                      <a:noFill/>
                    </a:rPr>
                    <a:t> </a:t>
                  </a:r>
                </a:p>
              </p:txBody>
            </p:sp>
          </mc:Fallback>
        </mc:AlternateContent>
        <p:cxnSp>
          <p:nvCxnSpPr>
            <p:cNvPr id="88" name="Straight Connector 87"/>
            <p:cNvCxnSpPr/>
            <p:nvPr/>
          </p:nvCxnSpPr>
          <p:spPr>
            <a:xfrm flipV="1">
              <a:off x="1219200" y="1732773"/>
              <a:ext cx="914456" cy="9040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9" name="Rectangle 88"/>
                <p:cNvSpPr/>
                <p:nvPr/>
              </p:nvSpPr>
              <p:spPr>
                <a:xfrm>
                  <a:off x="533400" y="2038350"/>
                  <a:ext cx="49526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𝐺</m:t>
                            </m:r>
                          </m:e>
                          <m:sub>
                            <m:r>
                              <a:rPr lang="en-US" i="1">
                                <a:latin typeface="Cambria Math"/>
                              </a:rPr>
                              <m:t>0</m:t>
                            </m:r>
                          </m:sub>
                        </m:sSub>
                      </m:oMath>
                    </m:oMathPara>
                  </a14:m>
                  <a:endParaRPr lang="en-US" dirty="0"/>
                </a:p>
              </p:txBody>
            </p:sp>
          </mc:Choice>
          <mc:Fallback xmlns="">
            <p:sp>
              <p:nvSpPr>
                <p:cNvPr id="34" name="Rectangle 33"/>
                <p:cNvSpPr>
                  <a:spLocks noRot="1" noChangeAspect="1" noMove="1" noResize="1" noEditPoints="1" noAdjustHandles="1" noChangeArrowheads="1" noChangeShapeType="1" noTextEdit="1"/>
                </p:cNvSpPr>
                <p:nvPr/>
              </p:nvSpPr>
              <p:spPr>
                <a:xfrm>
                  <a:off x="533400" y="2038350"/>
                  <a:ext cx="495264" cy="369332"/>
                </a:xfrm>
                <a:prstGeom prst="rect">
                  <a:avLst/>
                </a:prstGeom>
                <a:blipFill rotWithShape="1">
                  <a:blip r:embed="rId11"/>
                  <a:stretch>
                    <a:fillRect/>
                  </a:stretch>
                </a:blipFill>
              </p:spPr>
              <p:txBody>
                <a:bodyPr/>
                <a:lstStyle/>
                <a:p>
                  <a:r>
                    <a:rPr lang="en-US">
                      <a:noFill/>
                    </a:rPr>
                    <a:t> </a:t>
                  </a:r>
                </a:p>
              </p:txBody>
            </p:sp>
          </mc:Fallback>
        </mc:AlternateContent>
      </p:grpSp>
      <p:grpSp>
        <p:nvGrpSpPr>
          <p:cNvPr id="90" name="Group 89"/>
          <p:cNvGrpSpPr/>
          <p:nvPr/>
        </p:nvGrpSpPr>
        <p:grpSpPr>
          <a:xfrm>
            <a:off x="2490395" y="2419350"/>
            <a:ext cx="4051256" cy="2127090"/>
            <a:chOff x="2490395" y="2856488"/>
            <a:chExt cx="4051256" cy="2127090"/>
          </a:xfrm>
        </p:grpSpPr>
        <mc:AlternateContent xmlns:mc="http://schemas.openxmlformats.org/markup-compatibility/2006" xmlns:a14="http://schemas.microsoft.com/office/drawing/2010/main">
          <mc:Choice Requires="a14">
            <p:sp>
              <p:nvSpPr>
                <p:cNvPr id="91" name="Rectangle 90"/>
                <p:cNvSpPr/>
                <p:nvPr/>
              </p:nvSpPr>
              <p:spPr>
                <a:xfrm>
                  <a:off x="3886200" y="4645024"/>
                  <a:ext cx="1520736"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i="1">
                                <a:latin typeface="Cambria Math"/>
                              </a:rPr>
                            </m:ctrlPr>
                          </m:sSubPr>
                          <m:e>
                            <m:r>
                              <a:rPr lang="en-US" sz="1600" i="1">
                                <a:latin typeface="Cambria Math"/>
                              </a:rPr>
                              <m:t>𝐺</m:t>
                            </m:r>
                          </m:e>
                          <m:sub>
                            <m:r>
                              <a:rPr lang="en-US" sz="1600" i="1">
                                <a:latin typeface="Cambria Math"/>
                              </a:rPr>
                              <m:t>0</m:t>
                            </m:r>
                          </m:sub>
                        </m:sSub>
                        <m:r>
                          <a:rPr lang="en-US" sz="1600" i="1">
                            <a:latin typeface="Cambria Math"/>
                          </a:rPr>
                          <m:t>𝑉</m:t>
                        </m:r>
                        <m:sSub>
                          <m:sSubPr>
                            <m:ctrlPr>
                              <a:rPr lang="en-US" sz="1600" i="1">
                                <a:latin typeface="Cambria Math"/>
                              </a:rPr>
                            </m:ctrlPr>
                          </m:sSubPr>
                          <m:e>
                            <m:r>
                              <a:rPr lang="en-US" sz="1600" i="1">
                                <a:latin typeface="Cambria Math"/>
                              </a:rPr>
                              <m:t>𝐺</m:t>
                            </m:r>
                          </m:e>
                          <m:sub>
                            <m:r>
                              <a:rPr lang="en-US" sz="1600" i="1">
                                <a:latin typeface="Cambria Math"/>
                              </a:rPr>
                              <m:t>0</m:t>
                            </m:r>
                          </m:sub>
                        </m:sSub>
                        <m:r>
                          <a:rPr lang="en-US" sz="1600" i="1">
                            <a:latin typeface="Cambria Math"/>
                          </a:rPr>
                          <m:t>𝑉</m:t>
                        </m:r>
                        <m:sSub>
                          <m:sSubPr>
                            <m:ctrlPr>
                              <a:rPr lang="en-US" sz="1600" i="1">
                                <a:latin typeface="Cambria Math"/>
                              </a:rPr>
                            </m:ctrlPr>
                          </m:sSubPr>
                          <m:e>
                            <m:r>
                              <a:rPr lang="en-US" sz="1600" i="1">
                                <a:latin typeface="Cambria Math"/>
                              </a:rPr>
                              <m:t>𝐺</m:t>
                            </m:r>
                          </m:e>
                          <m:sub>
                            <m:r>
                              <a:rPr lang="en-US" sz="1600" i="1">
                                <a:latin typeface="Cambria Math"/>
                              </a:rPr>
                              <m:t>0</m:t>
                            </m:r>
                          </m:sub>
                        </m:sSub>
                        <m:r>
                          <a:rPr lang="en-US" sz="1600" i="1">
                            <a:latin typeface="Cambria Math"/>
                          </a:rPr>
                          <m:t>𝑉</m:t>
                        </m:r>
                        <m:sSub>
                          <m:sSubPr>
                            <m:ctrlPr>
                              <a:rPr lang="en-US" sz="1600" i="1">
                                <a:latin typeface="Cambria Math"/>
                              </a:rPr>
                            </m:ctrlPr>
                          </m:sSubPr>
                          <m:e>
                            <m:r>
                              <a:rPr lang="en-US" sz="1600" i="1">
                                <a:latin typeface="Cambria Math"/>
                              </a:rPr>
                              <m:t>𝐺</m:t>
                            </m:r>
                          </m:e>
                          <m:sub>
                            <m:r>
                              <a:rPr lang="en-US" sz="1600" i="1">
                                <a:latin typeface="Cambria Math"/>
                              </a:rPr>
                              <m:t>0</m:t>
                            </m:r>
                          </m:sub>
                        </m:sSub>
                      </m:oMath>
                    </m:oMathPara>
                  </a14:m>
                  <a:endParaRPr lang="en-US" sz="1600" dirty="0"/>
                </a:p>
              </p:txBody>
            </p:sp>
          </mc:Choice>
          <mc:Fallback xmlns="">
            <p:sp>
              <p:nvSpPr>
                <p:cNvPr id="4" name="Rectangle 3"/>
                <p:cNvSpPr>
                  <a:spLocks noRot="1" noChangeAspect="1" noMove="1" noResize="1" noEditPoints="1" noAdjustHandles="1" noChangeArrowheads="1" noChangeShapeType="1" noTextEdit="1"/>
                </p:cNvSpPr>
                <p:nvPr/>
              </p:nvSpPr>
              <p:spPr>
                <a:xfrm>
                  <a:off x="3886200" y="4645024"/>
                  <a:ext cx="1520736" cy="338554"/>
                </a:xfrm>
                <a:prstGeom prst="rect">
                  <a:avLst/>
                </a:prstGeom>
                <a:blipFill rotWithShape="1">
                  <a:blip r:embed="rId13"/>
                  <a:stretch>
                    <a:fillRect/>
                  </a:stretch>
                </a:blipFill>
              </p:spPr>
              <p:txBody>
                <a:bodyPr/>
                <a:lstStyle/>
                <a:p>
                  <a:r>
                    <a:rPr lang="en-US">
                      <a:noFill/>
                    </a:rPr>
                    <a:t> </a:t>
                  </a:r>
                </a:p>
              </p:txBody>
            </p:sp>
          </mc:Fallback>
        </mc:AlternateContent>
        <p:grpSp>
          <p:nvGrpSpPr>
            <p:cNvPr id="92" name="Group 91"/>
            <p:cNvGrpSpPr/>
            <p:nvPr/>
          </p:nvGrpSpPr>
          <p:grpSpPr>
            <a:xfrm>
              <a:off x="2490395" y="2856488"/>
              <a:ext cx="1943064" cy="1891906"/>
              <a:chOff x="2362200" y="2649376"/>
              <a:chExt cx="1943064" cy="1891906"/>
            </a:xfrm>
          </p:grpSpPr>
          <p:sp>
            <p:nvSpPr>
              <p:cNvPr id="110" name="Explosion 1 109"/>
              <p:cNvSpPr/>
              <p:nvPr/>
            </p:nvSpPr>
            <p:spPr>
              <a:xfrm>
                <a:off x="2422002" y="2649376"/>
                <a:ext cx="288402" cy="207112"/>
              </a:xfrm>
              <a:prstGeom prst="irregularSeal1">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lowchart: Merge 110"/>
              <p:cNvSpPr/>
              <p:nvPr/>
            </p:nvSpPr>
            <p:spPr>
              <a:xfrm flipH="1">
                <a:off x="3950464" y="2682813"/>
                <a:ext cx="192267" cy="227823"/>
              </a:xfrm>
              <a:prstGeom prst="flowChartMerg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2" name="Straight Connector 111"/>
              <p:cNvCxnSpPr>
                <a:stCxn id="110" idx="2"/>
              </p:cNvCxnSpPr>
              <p:nvPr/>
            </p:nvCxnSpPr>
            <p:spPr>
              <a:xfrm>
                <a:off x="2535293" y="2856488"/>
                <a:ext cx="532073" cy="5298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3" name="Oval 112"/>
              <p:cNvSpPr/>
              <p:nvPr/>
            </p:nvSpPr>
            <p:spPr>
              <a:xfrm>
                <a:off x="3058346" y="3333750"/>
                <a:ext cx="65854" cy="762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4" name="Straight Connector 113"/>
              <p:cNvCxnSpPr>
                <a:stCxn id="113" idx="5"/>
              </p:cNvCxnSpPr>
              <p:nvPr/>
            </p:nvCxnSpPr>
            <p:spPr>
              <a:xfrm>
                <a:off x="3114556" y="3398791"/>
                <a:ext cx="314444" cy="7068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flipV="1">
                <a:off x="3690527" y="2904267"/>
                <a:ext cx="356070" cy="6580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7" name="Rectangle 116"/>
                  <p:cNvSpPr/>
                  <p:nvPr/>
                </p:nvSpPr>
                <p:spPr>
                  <a:xfrm>
                    <a:off x="2362200" y="2992487"/>
                    <a:ext cx="49526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𝐺</m:t>
                              </m:r>
                            </m:e>
                            <m:sub>
                              <m:r>
                                <a:rPr lang="en-US" i="1">
                                  <a:latin typeface="Cambria Math"/>
                                </a:rPr>
                                <m:t>0</m:t>
                              </m:r>
                            </m:sub>
                          </m:sSub>
                        </m:oMath>
                      </m:oMathPara>
                    </a14:m>
                    <a:endParaRPr lang="en-US" dirty="0"/>
                  </a:p>
                </p:txBody>
              </p:sp>
            </mc:Choice>
            <mc:Fallback xmlns="">
              <p:sp>
                <p:nvSpPr>
                  <p:cNvPr id="47" name="Rectangle 46"/>
                  <p:cNvSpPr>
                    <a:spLocks noRot="1" noChangeAspect="1" noMove="1" noResize="1" noEditPoints="1" noAdjustHandles="1" noChangeArrowheads="1" noChangeShapeType="1" noTextEdit="1"/>
                  </p:cNvSpPr>
                  <p:nvPr/>
                </p:nvSpPr>
                <p:spPr>
                  <a:xfrm>
                    <a:off x="2362200" y="2992487"/>
                    <a:ext cx="495264" cy="369332"/>
                  </a:xfrm>
                  <a:prstGeom prst="rect">
                    <a:avLst/>
                  </a:prstGeom>
                  <a:blipFill rotWithShape="1">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8" name="Rectangle 117"/>
                  <p:cNvSpPr/>
                  <p:nvPr/>
                </p:nvSpPr>
                <p:spPr>
                  <a:xfrm>
                    <a:off x="3409634" y="3297951"/>
                    <a:ext cx="40036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rPr>
                            <m:t>𝑉</m:t>
                          </m:r>
                        </m:oMath>
                      </m:oMathPara>
                    </a14:m>
                    <a:endParaRPr lang="en-US" dirty="0"/>
                  </a:p>
                </p:txBody>
              </p:sp>
            </mc:Choice>
            <mc:Fallback xmlns="">
              <p:sp>
                <p:nvSpPr>
                  <p:cNvPr id="48" name="Rectangle 47"/>
                  <p:cNvSpPr>
                    <a:spLocks noRot="1" noChangeAspect="1" noMove="1" noResize="1" noEditPoints="1" noAdjustHandles="1" noChangeArrowheads="1" noChangeShapeType="1" noTextEdit="1"/>
                  </p:cNvSpPr>
                  <p:nvPr/>
                </p:nvSpPr>
                <p:spPr>
                  <a:xfrm>
                    <a:off x="3409634" y="3297951"/>
                    <a:ext cx="400366" cy="369332"/>
                  </a:xfrm>
                  <a:prstGeom prst="rect">
                    <a:avLst/>
                  </a:prstGeom>
                  <a:blipFill rotWithShape="1">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9" name="Rectangle 118"/>
                  <p:cNvSpPr/>
                  <p:nvPr/>
                </p:nvSpPr>
                <p:spPr>
                  <a:xfrm>
                    <a:off x="2857536" y="3562350"/>
                    <a:ext cx="49526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𝐺</m:t>
                              </m:r>
                            </m:e>
                            <m:sub>
                              <m:r>
                                <a:rPr lang="en-US" i="1">
                                  <a:latin typeface="Cambria Math"/>
                                </a:rPr>
                                <m:t>0</m:t>
                              </m:r>
                            </m:sub>
                          </m:sSub>
                        </m:oMath>
                      </m:oMathPara>
                    </a14:m>
                    <a:endParaRPr lang="en-US" dirty="0"/>
                  </a:p>
                </p:txBody>
              </p:sp>
            </mc:Choice>
            <mc:Fallback xmlns="">
              <p:sp>
                <p:nvSpPr>
                  <p:cNvPr id="49" name="Rectangle 48"/>
                  <p:cNvSpPr>
                    <a:spLocks noRot="1" noChangeAspect="1" noMove="1" noResize="1" noEditPoints="1" noAdjustHandles="1" noChangeArrowheads="1" noChangeShapeType="1" noTextEdit="1"/>
                  </p:cNvSpPr>
                  <p:nvPr/>
                </p:nvSpPr>
                <p:spPr>
                  <a:xfrm>
                    <a:off x="2857536" y="3562350"/>
                    <a:ext cx="495264" cy="369332"/>
                  </a:xfrm>
                  <a:prstGeom prst="rect">
                    <a:avLst/>
                  </a:prstGeom>
                  <a:blipFill rotWithShape="1">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0" name="Rectangle 119"/>
                  <p:cNvSpPr/>
                  <p:nvPr/>
                </p:nvSpPr>
                <p:spPr>
                  <a:xfrm>
                    <a:off x="3276600" y="4171950"/>
                    <a:ext cx="40036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rPr>
                            <m:t>𝑉</m:t>
                          </m:r>
                        </m:oMath>
                      </m:oMathPara>
                    </a14:m>
                    <a:endParaRPr lang="en-US" dirty="0"/>
                  </a:p>
                </p:txBody>
              </p:sp>
            </mc:Choice>
            <mc:Fallback xmlns="">
              <p:sp>
                <p:nvSpPr>
                  <p:cNvPr id="50" name="Rectangle 49"/>
                  <p:cNvSpPr>
                    <a:spLocks noRot="1" noChangeAspect="1" noMove="1" noResize="1" noEditPoints="1" noAdjustHandles="1" noChangeArrowheads="1" noChangeShapeType="1" noTextEdit="1"/>
                  </p:cNvSpPr>
                  <p:nvPr/>
                </p:nvSpPr>
                <p:spPr>
                  <a:xfrm>
                    <a:off x="3276600" y="4171950"/>
                    <a:ext cx="400366" cy="369332"/>
                  </a:xfrm>
                  <a:prstGeom prst="rect">
                    <a:avLst/>
                  </a:prstGeom>
                  <a:blipFill rotWithShape="1">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1" name="Rectangle 120"/>
                  <p:cNvSpPr/>
                  <p:nvPr/>
                </p:nvSpPr>
                <p:spPr>
                  <a:xfrm>
                    <a:off x="3810000" y="3028950"/>
                    <a:ext cx="49526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𝐺</m:t>
                              </m:r>
                            </m:e>
                            <m:sub>
                              <m:r>
                                <a:rPr lang="en-US" i="1">
                                  <a:latin typeface="Cambria Math"/>
                                </a:rPr>
                                <m:t>0</m:t>
                              </m:r>
                            </m:sub>
                          </m:sSub>
                        </m:oMath>
                      </m:oMathPara>
                    </a14:m>
                    <a:endParaRPr lang="en-US" dirty="0"/>
                  </a:p>
                </p:txBody>
              </p:sp>
            </mc:Choice>
            <mc:Fallback xmlns="">
              <p:sp>
                <p:nvSpPr>
                  <p:cNvPr id="51" name="Rectangle 50"/>
                  <p:cNvSpPr>
                    <a:spLocks noRot="1" noChangeAspect="1" noMove="1" noResize="1" noEditPoints="1" noAdjustHandles="1" noChangeArrowheads="1" noChangeShapeType="1" noTextEdit="1"/>
                  </p:cNvSpPr>
                  <p:nvPr/>
                </p:nvSpPr>
                <p:spPr>
                  <a:xfrm>
                    <a:off x="3810000" y="3028950"/>
                    <a:ext cx="495264" cy="369332"/>
                  </a:xfrm>
                  <a:prstGeom prst="rect">
                    <a:avLst/>
                  </a:prstGeom>
                  <a:blipFill rotWithShape="1">
                    <a:blip r:embed="rId18"/>
                    <a:stretch>
                      <a:fillRect/>
                    </a:stretch>
                  </a:blipFill>
                </p:spPr>
                <p:txBody>
                  <a:bodyPr/>
                  <a:lstStyle/>
                  <a:p>
                    <a:r>
                      <a:rPr lang="en-US">
                        <a:noFill/>
                      </a:rPr>
                      <a:t> </a:t>
                    </a:r>
                  </a:p>
                </p:txBody>
              </p:sp>
            </mc:Fallback>
          </mc:AlternateContent>
          <p:cxnSp>
            <p:nvCxnSpPr>
              <p:cNvPr id="123" name="Straight Connector 122"/>
              <p:cNvCxnSpPr/>
              <p:nvPr/>
            </p:nvCxnSpPr>
            <p:spPr>
              <a:xfrm flipV="1">
                <a:off x="3453205" y="3562350"/>
                <a:ext cx="236597" cy="5818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4" name="Rectangle 123"/>
                  <p:cNvSpPr/>
                  <p:nvPr/>
                </p:nvSpPr>
                <p:spPr>
                  <a:xfrm>
                    <a:off x="3505200" y="3726418"/>
                    <a:ext cx="49526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𝐺</m:t>
                              </m:r>
                            </m:e>
                            <m:sub>
                              <m:r>
                                <a:rPr lang="en-US" i="1">
                                  <a:latin typeface="Cambria Math"/>
                                </a:rPr>
                                <m:t>0</m:t>
                              </m:r>
                            </m:sub>
                          </m:sSub>
                        </m:oMath>
                      </m:oMathPara>
                    </a14:m>
                    <a:endParaRPr lang="en-US" dirty="0"/>
                  </a:p>
                </p:txBody>
              </p:sp>
            </mc:Choice>
            <mc:Fallback xmlns="">
              <p:sp>
                <p:nvSpPr>
                  <p:cNvPr id="60" name="Rectangle 59"/>
                  <p:cNvSpPr>
                    <a:spLocks noRot="1" noChangeAspect="1" noMove="1" noResize="1" noEditPoints="1" noAdjustHandles="1" noChangeArrowheads="1" noChangeShapeType="1" noTextEdit="1"/>
                  </p:cNvSpPr>
                  <p:nvPr/>
                </p:nvSpPr>
                <p:spPr>
                  <a:xfrm>
                    <a:off x="3505200" y="3726418"/>
                    <a:ext cx="495264" cy="369332"/>
                  </a:xfrm>
                  <a:prstGeom prst="rect">
                    <a:avLst/>
                  </a:prstGeom>
                  <a:blipFill rotWithShape="1">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5" name="Rectangle 124"/>
                  <p:cNvSpPr/>
                  <p:nvPr/>
                </p:nvSpPr>
                <p:spPr>
                  <a:xfrm>
                    <a:off x="3028634" y="3181350"/>
                    <a:ext cx="40036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rPr>
                            <m:t>𝑉</m:t>
                          </m:r>
                        </m:oMath>
                      </m:oMathPara>
                    </a14:m>
                    <a:endParaRPr lang="en-US" dirty="0"/>
                  </a:p>
                </p:txBody>
              </p:sp>
            </mc:Choice>
            <mc:Fallback xmlns="">
              <p:sp>
                <p:nvSpPr>
                  <p:cNvPr id="61" name="Rectangle 60"/>
                  <p:cNvSpPr>
                    <a:spLocks noRot="1" noChangeAspect="1" noMove="1" noResize="1" noEditPoints="1" noAdjustHandles="1" noChangeArrowheads="1" noChangeShapeType="1" noTextEdit="1"/>
                  </p:cNvSpPr>
                  <p:nvPr/>
                </p:nvSpPr>
                <p:spPr>
                  <a:xfrm>
                    <a:off x="3028634" y="3181350"/>
                    <a:ext cx="400366" cy="369332"/>
                  </a:xfrm>
                  <a:prstGeom prst="rect">
                    <a:avLst/>
                  </a:prstGeom>
                  <a:blipFill rotWithShape="1">
                    <a:blip r:embed="rId20"/>
                    <a:stretch>
                      <a:fillRect/>
                    </a:stretch>
                  </a:blipFill>
                </p:spPr>
                <p:txBody>
                  <a:bodyPr/>
                  <a:lstStyle/>
                  <a:p>
                    <a:r>
                      <a:rPr lang="en-US">
                        <a:noFill/>
                      </a:rPr>
                      <a:t> </a:t>
                    </a:r>
                  </a:p>
                </p:txBody>
              </p:sp>
            </mc:Fallback>
          </mc:AlternateContent>
        </p:grpSp>
        <p:grpSp>
          <p:nvGrpSpPr>
            <p:cNvPr id="93" name="Group 92"/>
            <p:cNvGrpSpPr/>
            <p:nvPr/>
          </p:nvGrpSpPr>
          <p:grpSpPr>
            <a:xfrm>
              <a:off x="4609622" y="2950585"/>
              <a:ext cx="1932029" cy="1678565"/>
              <a:chOff x="4762536" y="2801776"/>
              <a:chExt cx="1932029" cy="1678565"/>
            </a:xfrm>
          </p:grpSpPr>
          <p:sp>
            <p:nvSpPr>
              <p:cNvPr id="94" name="Explosion 1 93"/>
              <p:cNvSpPr/>
              <p:nvPr/>
            </p:nvSpPr>
            <p:spPr>
              <a:xfrm>
                <a:off x="4822338" y="2801776"/>
                <a:ext cx="288402" cy="207112"/>
              </a:xfrm>
              <a:prstGeom prst="irregularSeal1">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lowchart: Merge 94"/>
              <p:cNvSpPr/>
              <p:nvPr/>
            </p:nvSpPr>
            <p:spPr>
              <a:xfrm flipH="1">
                <a:off x="6350800" y="2835213"/>
                <a:ext cx="192267" cy="227823"/>
              </a:xfrm>
              <a:prstGeom prst="flowChartMerg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6" name="Straight Connector 95"/>
              <p:cNvCxnSpPr>
                <a:stCxn id="94" idx="2"/>
              </p:cNvCxnSpPr>
              <p:nvPr/>
            </p:nvCxnSpPr>
            <p:spPr>
              <a:xfrm>
                <a:off x="4935629" y="3008888"/>
                <a:ext cx="504145" cy="9968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Oval 96"/>
              <p:cNvSpPr/>
              <p:nvPr/>
            </p:nvSpPr>
            <p:spPr>
              <a:xfrm>
                <a:off x="5649146" y="3486150"/>
                <a:ext cx="65854" cy="762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8" name="Straight Connector 97"/>
              <p:cNvCxnSpPr/>
              <p:nvPr/>
            </p:nvCxnSpPr>
            <p:spPr>
              <a:xfrm flipH="1">
                <a:off x="5458682" y="3562350"/>
                <a:ext cx="181275" cy="3926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9" name="Oval 98"/>
              <p:cNvSpPr/>
              <p:nvPr/>
            </p:nvSpPr>
            <p:spPr>
              <a:xfrm>
                <a:off x="5406847" y="3929492"/>
                <a:ext cx="65854" cy="762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0" name="Straight Connector 99"/>
              <p:cNvCxnSpPr/>
              <p:nvPr/>
            </p:nvCxnSpPr>
            <p:spPr>
              <a:xfrm flipV="1">
                <a:off x="5930908" y="3063036"/>
                <a:ext cx="546606" cy="8041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1" name="Rectangle 100"/>
                  <p:cNvSpPr/>
                  <p:nvPr/>
                </p:nvSpPr>
                <p:spPr>
                  <a:xfrm>
                    <a:off x="4762536" y="3193018"/>
                    <a:ext cx="49526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𝐺</m:t>
                              </m:r>
                            </m:e>
                            <m:sub>
                              <m:r>
                                <a:rPr lang="en-US" i="1">
                                  <a:latin typeface="Cambria Math"/>
                                </a:rPr>
                                <m:t>0</m:t>
                              </m:r>
                            </m:sub>
                          </m:sSub>
                        </m:oMath>
                      </m:oMathPara>
                    </a14:m>
                    <a:endParaRPr lang="en-US" dirty="0"/>
                  </a:p>
                </p:txBody>
              </p:sp>
            </mc:Choice>
            <mc:Fallback xmlns="">
              <p:sp>
                <p:nvSpPr>
                  <p:cNvPr id="71" name="Rectangle 70"/>
                  <p:cNvSpPr>
                    <a:spLocks noRot="1" noChangeAspect="1" noMove="1" noResize="1" noEditPoints="1" noAdjustHandles="1" noChangeArrowheads="1" noChangeShapeType="1" noTextEdit="1"/>
                  </p:cNvSpPr>
                  <p:nvPr/>
                </p:nvSpPr>
                <p:spPr>
                  <a:xfrm>
                    <a:off x="4762536" y="3193018"/>
                    <a:ext cx="495264" cy="369332"/>
                  </a:xfrm>
                  <a:prstGeom prst="rect">
                    <a:avLst/>
                  </a:prstGeom>
                  <a:blipFill rotWithShape="1">
                    <a:blip r:embed="rId2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2" name="Rectangle 101"/>
                  <p:cNvSpPr/>
                  <p:nvPr/>
                </p:nvSpPr>
                <p:spPr>
                  <a:xfrm>
                    <a:off x="5502565" y="3196609"/>
                    <a:ext cx="40036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rPr>
                            <m:t>𝑉</m:t>
                          </m:r>
                        </m:oMath>
                      </m:oMathPara>
                    </a14:m>
                    <a:endParaRPr lang="en-US" dirty="0"/>
                  </a:p>
                </p:txBody>
              </p:sp>
            </mc:Choice>
            <mc:Fallback xmlns="">
              <p:sp>
                <p:nvSpPr>
                  <p:cNvPr id="102" name="Rectangle 101"/>
                  <p:cNvSpPr>
                    <a:spLocks noRot="1" noChangeAspect="1" noMove="1" noResize="1" noEditPoints="1" noAdjustHandles="1" noChangeArrowheads="1" noChangeShapeType="1" noTextEdit="1"/>
                  </p:cNvSpPr>
                  <p:nvPr/>
                </p:nvSpPr>
                <p:spPr>
                  <a:xfrm>
                    <a:off x="5502565" y="3196609"/>
                    <a:ext cx="400366" cy="369332"/>
                  </a:xfrm>
                  <a:prstGeom prst="rect">
                    <a:avLst/>
                  </a:prstGeom>
                  <a:blipFill rotWithShape="1">
                    <a:blip r:embed="rId2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3" name="Rectangle 102"/>
                  <p:cNvSpPr/>
                  <p:nvPr/>
                </p:nvSpPr>
                <p:spPr>
                  <a:xfrm>
                    <a:off x="5220807" y="3453884"/>
                    <a:ext cx="49526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𝐺</m:t>
                              </m:r>
                            </m:e>
                            <m:sub>
                              <m:r>
                                <a:rPr lang="en-US" i="1">
                                  <a:latin typeface="Cambria Math"/>
                                </a:rPr>
                                <m:t>0</m:t>
                              </m:r>
                            </m:sub>
                          </m:sSub>
                        </m:oMath>
                      </m:oMathPara>
                    </a14:m>
                    <a:endParaRPr lang="en-US" dirty="0"/>
                  </a:p>
                </p:txBody>
              </p:sp>
            </mc:Choice>
            <mc:Fallback xmlns="">
              <p:sp>
                <p:nvSpPr>
                  <p:cNvPr id="73" name="Rectangle 72"/>
                  <p:cNvSpPr>
                    <a:spLocks noRot="1" noChangeAspect="1" noMove="1" noResize="1" noEditPoints="1" noAdjustHandles="1" noChangeArrowheads="1" noChangeShapeType="1" noTextEdit="1"/>
                  </p:cNvSpPr>
                  <p:nvPr/>
                </p:nvSpPr>
                <p:spPr>
                  <a:xfrm>
                    <a:off x="5220807" y="3453884"/>
                    <a:ext cx="495264" cy="369332"/>
                  </a:xfrm>
                  <a:prstGeom prst="rect">
                    <a:avLst/>
                  </a:prstGeom>
                  <a:blipFill rotWithShape="1">
                    <a:blip r:embed="rId2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4" name="Rectangle 103"/>
                  <p:cNvSpPr/>
                  <p:nvPr/>
                </p:nvSpPr>
                <p:spPr>
                  <a:xfrm>
                    <a:off x="5733071" y="4111009"/>
                    <a:ext cx="40036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rPr>
                            <m:t>𝑉</m:t>
                          </m:r>
                        </m:oMath>
                      </m:oMathPara>
                    </a14:m>
                    <a:endParaRPr lang="en-US" dirty="0"/>
                  </a:p>
                </p:txBody>
              </p:sp>
            </mc:Choice>
            <mc:Fallback xmlns="">
              <p:sp>
                <p:nvSpPr>
                  <p:cNvPr id="104" name="Rectangle 103"/>
                  <p:cNvSpPr>
                    <a:spLocks noRot="1" noChangeAspect="1" noMove="1" noResize="1" noEditPoints="1" noAdjustHandles="1" noChangeArrowheads="1" noChangeShapeType="1" noTextEdit="1"/>
                  </p:cNvSpPr>
                  <p:nvPr/>
                </p:nvSpPr>
                <p:spPr>
                  <a:xfrm>
                    <a:off x="5733071" y="4111009"/>
                    <a:ext cx="400366" cy="369332"/>
                  </a:xfrm>
                  <a:prstGeom prst="rect">
                    <a:avLst/>
                  </a:prstGeom>
                  <a:blipFill rotWithShape="1">
                    <a:blip r:embed="rId2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5" name="Rectangle 104"/>
                  <p:cNvSpPr/>
                  <p:nvPr/>
                </p:nvSpPr>
                <p:spPr>
                  <a:xfrm>
                    <a:off x="6199301" y="3297951"/>
                    <a:ext cx="49526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𝐺</m:t>
                              </m:r>
                            </m:e>
                            <m:sub>
                              <m:r>
                                <a:rPr lang="en-US" i="1">
                                  <a:latin typeface="Cambria Math"/>
                                </a:rPr>
                                <m:t>0</m:t>
                              </m:r>
                            </m:sub>
                          </m:sSub>
                        </m:oMath>
                      </m:oMathPara>
                    </a14:m>
                    <a:endParaRPr lang="en-US" dirty="0"/>
                  </a:p>
                </p:txBody>
              </p:sp>
            </mc:Choice>
            <mc:Fallback xmlns="">
              <p:sp>
                <p:nvSpPr>
                  <p:cNvPr id="75" name="Rectangle 74"/>
                  <p:cNvSpPr>
                    <a:spLocks noRot="1" noChangeAspect="1" noMove="1" noResize="1" noEditPoints="1" noAdjustHandles="1" noChangeArrowheads="1" noChangeShapeType="1" noTextEdit="1"/>
                  </p:cNvSpPr>
                  <p:nvPr/>
                </p:nvSpPr>
                <p:spPr>
                  <a:xfrm>
                    <a:off x="6199301" y="3297951"/>
                    <a:ext cx="495264" cy="369332"/>
                  </a:xfrm>
                  <a:prstGeom prst="rect">
                    <a:avLst/>
                  </a:prstGeom>
                  <a:blipFill rotWithShape="1">
                    <a:blip r:embed="rId25"/>
                    <a:stretch>
                      <a:fillRect/>
                    </a:stretch>
                  </a:blipFill>
                </p:spPr>
                <p:txBody>
                  <a:bodyPr/>
                  <a:lstStyle/>
                  <a:p>
                    <a:r>
                      <a:rPr lang="en-US">
                        <a:noFill/>
                      </a:rPr>
                      <a:t> </a:t>
                    </a:r>
                  </a:p>
                </p:txBody>
              </p:sp>
            </mc:Fallback>
          </mc:AlternateContent>
          <p:sp>
            <p:nvSpPr>
              <p:cNvPr id="106" name="Oval 105"/>
              <p:cNvSpPr/>
              <p:nvPr/>
            </p:nvSpPr>
            <p:spPr>
              <a:xfrm>
                <a:off x="5867400" y="3867150"/>
                <a:ext cx="65854" cy="762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7" name="Straight Connector 106"/>
              <p:cNvCxnSpPr/>
              <p:nvPr/>
            </p:nvCxnSpPr>
            <p:spPr>
              <a:xfrm>
                <a:off x="5679983" y="3524250"/>
                <a:ext cx="187931" cy="3868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8" name="Rectangle 107"/>
                  <p:cNvSpPr/>
                  <p:nvPr/>
                </p:nvSpPr>
                <p:spPr>
                  <a:xfrm>
                    <a:off x="5670311" y="3398791"/>
                    <a:ext cx="49526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𝐺</m:t>
                              </m:r>
                            </m:e>
                            <m:sub>
                              <m:r>
                                <a:rPr lang="en-US" i="1">
                                  <a:latin typeface="Cambria Math"/>
                                </a:rPr>
                                <m:t>0</m:t>
                              </m:r>
                            </m:sub>
                          </m:sSub>
                        </m:oMath>
                      </m:oMathPara>
                    </a14:m>
                    <a:endParaRPr lang="en-US" dirty="0"/>
                  </a:p>
                </p:txBody>
              </p:sp>
            </mc:Choice>
            <mc:Fallback xmlns="">
              <p:sp>
                <p:nvSpPr>
                  <p:cNvPr id="78" name="Rectangle 77"/>
                  <p:cNvSpPr>
                    <a:spLocks noRot="1" noChangeAspect="1" noMove="1" noResize="1" noEditPoints="1" noAdjustHandles="1" noChangeArrowheads="1" noChangeShapeType="1" noTextEdit="1"/>
                  </p:cNvSpPr>
                  <p:nvPr/>
                </p:nvSpPr>
                <p:spPr>
                  <a:xfrm>
                    <a:off x="5670311" y="3398791"/>
                    <a:ext cx="495264" cy="369332"/>
                  </a:xfrm>
                  <a:prstGeom prst="rect">
                    <a:avLst/>
                  </a:prstGeom>
                  <a:blipFill rotWithShape="1">
                    <a:blip r:embed="rId2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9" name="Rectangle 108"/>
                  <p:cNvSpPr/>
                  <p:nvPr/>
                </p:nvSpPr>
                <p:spPr>
                  <a:xfrm>
                    <a:off x="5239591" y="3984672"/>
                    <a:ext cx="40036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rPr>
                            <m:t>𝑉</m:t>
                          </m:r>
                        </m:oMath>
                      </m:oMathPara>
                    </a14:m>
                    <a:endParaRPr lang="en-US" dirty="0"/>
                  </a:p>
                </p:txBody>
              </p:sp>
            </mc:Choice>
            <mc:Fallback xmlns="">
              <p:sp>
                <p:nvSpPr>
                  <p:cNvPr id="79" name="Rectangle 78"/>
                  <p:cNvSpPr>
                    <a:spLocks noRot="1" noChangeAspect="1" noMove="1" noResize="1" noEditPoints="1" noAdjustHandles="1" noChangeArrowheads="1" noChangeShapeType="1" noTextEdit="1"/>
                  </p:cNvSpPr>
                  <p:nvPr/>
                </p:nvSpPr>
                <p:spPr>
                  <a:xfrm>
                    <a:off x="5239591" y="3984672"/>
                    <a:ext cx="400366" cy="369332"/>
                  </a:xfrm>
                  <a:prstGeom prst="rect">
                    <a:avLst/>
                  </a:prstGeom>
                  <a:blipFill rotWithShape="1">
                    <a:blip r:embed="rId27"/>
                    <a:stretch>
                      <a:fillRect/>
                    </a:stretch>
                  </a:blipFill>
                </p:spPr>
                <p:txBody>
                  <a:bodyPr/>
                  <a:lstStyle/>
                  <a:p>
                    <a:r>
                      <a:rPr lang="en-US">
                        <a:noFill/>
                      </a:rPr>
                      <a:t> </a:t>
                    </a:r>
                  </a:p>
                </p:txBody>
              </p:sp>
            </mc:Fallback>
          </mc:AlternateContent>
        </p:grpSp>
      </p:grpSp>
      <mc:AlternateContent xmlns:mc="http://schemas.openxmlformats.org/markup-compatibility/2006" xmlns:a14="http://schemas.microsoft.com/office/drawing/2010/main">
        <mc:Choice Requires="a14">
          <p:sp>
            <p:nvSpPr>
              <p:cNvPr id="126" name="Rectangle 125"/>
              <p:cNvSpPr/>
              <p:nvPr/>
            </p:nvSpPr>
            <p:spPr>
              <a:xfrm>
                <a:off x="1714536" y="1962150"/>
                <a:ext cx="49526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𝐺</m:t>
                          </m:r>
                        </m:e>
                        <m:sub>
                          <m:r>
                            <a:rPr lang="en-US" i="1">
                              <a:latin typeface="Cambria Math"/>
                            </a:rPr>
                            <m:t>0</m:t>
                          </m:r>
                        </m:sub>
                      </m:sSub>
                    </m:oMath>
                  </m:oMathPara>
                </a14:m>
                <a:endParaRPr lang="en-US" dirty="0"/>
              </a:p>
            </p:txBody>
          </p:sp>
        </mc:Choice>
        <mc:Fallback xmlns="">
          <p:sp>
            <p:nvSpPr>
              <p:cNvPr id="126" name="Rectangle 125"/>
              <p:cNvSpPr>
                <a:spLocks noRot="1" noChangeAspect="1" noMove="1" noResize="1" noEditPoints="1" noAdjustHandles="1" noChangeArrowheads="1" noChangeShapeType="1" noTextEdit="1"/>
              </p:cNvSpPr>
              <p:nvPr/>
            </p:nvSpPr>
            <p:spPr>
              <a:xfrm>
                <a:off x="1714536" y="1962150"/>
                <a:ext cx="495264" cy="369332"/>
              </a:xfrm>
              <a:prstGeom prst="rect">
                <a:avLst/>
              </a:prstGeom>
              <a:blipFill rotWithShape="1">
                <a:blip r:embed="rId28"/>
                <a:stretch>
                  <a:fillRect/>
                </a:stretch>
              </a:blipFill>
            </p:spPr>
            <p:txBody>
              <a:bodyPr/>
              <a:lstStyle/>
              <a:p>
                <a:r>
                  <a:rPr lang="en-US">
                    <a:noFill/>
                  </a:rPr>
                  <a:t> </a:t>
                </a:r>
              </a:p>
            </p:txBody>
          </p:sp>
        </mc:Fallback>
      </mc:AlternateContent>
      <p:sp>
        <p:nvSpPr>
          <p:cNvPr id="128" name="TextBox 127"/>
          <p:cNvSpPr txBox="1"/>
          <p:nvPr/>
        </p:nvSpPr>
        <p:spPr>
          <a:xfrm>
            <a:off x="1053035" y="13648"/>
            <a:ext cx="6643165" cy="1077218"/>
          </a:xfrm>
          <a:prstGeom prst="rect">
            <a:avLst/>
          </a:prstGeom>
          <a:noFill/>
        </p:spPr>
        <p:txBody>
          <a:bodyPr wrap="none" rtlCol="0">
            <a:spAutoFit/>
          </a:bodyPr>
          <a:lstStyle/>
          <a:p>
            <a:r>
              <a:rPr lang="en-US" sz="3200" b="1" dirty="0" smtClean="0"/>
              <a:t>Diagrammatic interpretation of terms </a:t>
            </a:r>
          </a:p>
          <a:p>
            <a:r>
              <a:rPr lang="en-US" sz="3200" b="1" dirty="0"/>
              <a:t> </a:t>
            </a:r>
            <a:r>
              <a:rPr lang="en-US" sz="3200" b="1" dirty="0" smtClean="0"/>
              <a:t>     in the forward scattering series</a:t>
            </a:r>
            <a:endParaRPr lang="en-US" sz="3200" b="1" dirty="0"/>
          </a:p>
        </p:txBody>
      </p:sp>
      <p:pic>
        <p:nvPicPr>
          <p:cNvPr id="64" name="Picture 63"/>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7315200" y="4774715"/>
            <a:ext cx="1722352" cy="358824"/>
          </a:xfrm>
          <a:prstGeom prst="rect">
            <a:avLst/>
          </a:prstGeom>
        </p:spPr>
      </p:pic>
      <p:sp>
        <p:nvSpPr>
          <p:cNvPr id="2" name="Slide Number Placeholder 1"/>
          <p:cNvSpPr>
            <a:spLocks noGrp="1"/>
          </p:cNvSpPr>
          <p:nvPr>
            <p:ph type="sldNum" sz="quarter" idx="12"/>
          </p:nvPr>
        </p:nvSpPr>
        <p:spPr>
          <a:xfrm>
            <a:off x="4038600" y="4812507"/>
            <a:ext cx="762000" cy="273844"/>
          </a:xfrm>
        </p:spPr>
        <p:txBody>
          <a:bodyPr/>
          <a:lstStyle/>
          <a:p>
            <a:pPr algn="ctr"/>
            <a:fld id="{8F82E0A0-C266-4798-8C8F-B9F91E9DA37E}" type="slidenum">
              <a:rPr lang="en-US" sz="1400" b="1" smtClean="0">
                <a:solidFill>
                  <a:srgbClr val="FFFFFF"/>
                </a:solidFill>
              </a:rPr>
              <a:pPr algn="ctr"/>
              <a:t>7</a:t>
            </a:fld>
            <a:endParaRPr lang="en-US" sz="1400" b="1" dirty="0">
              <a:solidFill>
                <a:srgbClr val="FFFFFF"/>
              </a:solidFill>
            </a:endParaRPr>
          </a:p>
        </p:txBody>
      </p:sp>
      <p:sp>
        <p:nvSpPr>
          <p:cNvPr id="127" name="Oval 126"/>
          <p:cNvSpPr/>
          <p:nvPr/>
        </p:nvSpPr>
        <p:spPr>
          <a:xfrm>
            <a:off x="1229546" y="2571750"/>
            <a:ext cx="65854" cy="762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3785795" y="3332324"/>
            <a:ext cx="65854" cy="762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3537829" y="3865724"/>
            <a:ext cx="65854" cy="762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73332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9200" y="57150"/>
            <a:ext cx="5466561" cy="1077218"/>
          </a:xfrm>
          <a:prstGeom prst="rect">
            <a:avLst/>
          </a:prstGeom>
          <a:noFill/>
        </p:spPr>
        <p:txBody>
          <a:bodyPr wrap="none" rtlCol="0">
            <a:spAutoFit/>
          </a:bodyPr>
          <a:lstStyle/>
          <a:p>
            <a:r>
              <a:rPr lang="en-US" sz="3200" b="1" dirty="0" smtClean="0"/>
              <a:t>   Leading order attenuation </a:t>
            </a:r>
          </a:p>
          <a:p>
            <a:r>
              <a:rPr lang="en-US" sz="3200" b="1" dirty="0" smtClean="0"/>
              <a:t>    </a:t>
            </a:r>
            <a:r>
              <a:rPr lang="en-US" sz="3200" b="1" dirty="0"/>
              <a:t> </a:t>
            </a:r>
            <a:r>
              <a:rPr lang="en-US" sz="3200" b="1" dirty="0" smtClean="0"/>
              <a:t>  of internal multiples</a:t>
            </a:r>
            <a:endParaRPr lang="en-US" sz="3200" b="1" dirty="0"/>
          </a:p>
        </p:txBody>
      </p:sp>
      <mc:AlternateContent xmlns:mc="http://schemas.openxmlformats.org/markup-compatibility/2006" xmlns:a14="http://schemas.microsoft.com/office/drawing/2010/main">
        <mc:Choice Requires="a14">
          <p:sp>
            <p:nvSpPr>
              <p:cNvPr id="5" name="Rectangle 4"/>
              <p:cNvSpPr/>
              <p:nvPr/>
            </p:nvSpPr>
            <p:spPr>
              <a:xfrm>
                <a:off x="5929602" y="3028950"/>
                <a:ext cx="169039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i="1">
                              <a:latin typeface="Cambria Math"/>
                            </a:rPr>
                          </m:ctrlPr>
                        </m:sSubPr>
                        <m:e>
                          <m:r>
                            <a:rPr lang="en-US" sz="1600" i="1">
                              <a:latin typeface="Cambria Math"/>
                            </a:rPr>
                            <m:t>𝐺</m:t>
                          </m:r>
                        </m:e>
                        <m:sub>
                          <m:r>
                            <a:rPr lang="en-US" sz="1600" i="1">
                              <a:latin typeface="Cambria Math"/>
                            </a:rPr>
                            <m:t>0</m:t>
                          </m:r>
                        </m:sub>
                      </m:sSub>
                      <m:sSub>
                        <m:sSubPr>
                          <m:ctrlPr>
                            <a:rPr lang="en-US" sz="1600" i="1">
                              <a:latin typeface="Cambria Math"/>
                            </a:rPr>
                          </m:ctrlPr>
                        </m:sSubPr>
                        <m:e>
                          <m:r>
                            <a:rPr lang="en-US" sz="1600" i="1">
                              <a:latin typeface="Cambria Math"/>
                            </a:rPr>
                            <m:t>𝑉</m:t>
                          </m:r>
                        </m:e>
                        <m:sub>
                          <m:r>
                            <a:rPr lang="en-US" sz="1600" i="1">
                              <a:latin typeface="Cambria Math"/>
                            </a:rPr>
                            <m:t>1</m:t>
                          </m:r>
                        </m:sub>
                      </m:sSub>
                      <m:sSub>
                        <m:sSubPr>
                          <m:ctrlPr>
                            <a:rPr lang="en-US" sz="1600" i="1">
                              <a:latin typeface="Cambria Math"/>
                            </a:rPr>
                          </m:ctrlPr>
                        </m:sSubPr>
                        <m:e>
                          <m:r>
                            <a:rPr lang="en-US" sz="1600" i="1">
                              <a:latin typeface="Cambria Math"/>
                            </a:rPr>
                            <m:t>𝐺</m:t>
                          </m:r>
                        </m:e>
                        <m:sub>
                          <m:r>
                            <a:rPr lang="en-US" sz="1600" i="1">
                              <a:latin typeface="Cambria Math"/>
                            </a:rPr>
                            <m:t>0</m:t>
                          </m:r>
                        </m:sub>
                      </m:sSub>
                      <m:sSub>
                        <m:sSubPr>
                          <m:ctrlPr>
                            <a:rPr lang="en-US" sz="1600" i="1">
                              <a:latin typeface="Cambria Math"/>
                            </a:rPr>
                          </m:ctrlPr>
                        </m:sSubPr>
                        <m:e>
                          <m:r>
                            <a:rPr lang="en-US" sz="1600" i="1">
                              <a:latin typeface="Cambria Math"/>
                            </a:rPr>
                            <m:t>𝑉</m:t>
                          </m:r>
                        </m:e>
                        <m:sub>
                          <m:r>
                            <a:rPr lang="en-US" sz="1600" i="1">
                              <a:latin typeface="Cambria Math"/>
                            </a:rPr>
                            <m:t>1</m:t>
                          </m:r>
                        </m:sub>
                      </m:sSub>
                      <m:sSub>
                        <m:sSubPr>
                          <m:ctrlPr>
                            <a:rPr lang="en-US" sz="1600" i="1">
                              <a:latin typeface="Cambria Math"/>
                            </a:rPr>
                          </m:ctrlPr>
                        </m:sSubPr>
                        <m:e>
                          <m:r>
                            <a:rPr lang="en-US" sz="1600" i="1">
                              <a:latin typeface="Cambria Math"/>
                            </a:rPr>
                            <m:t>𝐺</m:t>
                          </m:r>
                        </m:e>
                        <m:sub>
                          <m:r>
                            <a:rPr lang="en-US" sz="1600" i="1">
                              <a:latin typeface="Cambria Math"/>
                            </a:rPr>
                            <m:t>0</m:t>
                          </m:r>
                        </m:sub>
                      </m:sSub>
                      <m:sSub>
                        <m:sSubPr>
                          <m:ctrlPr>
                            <a:rPr lang="en-US" sz="1600" i="1">
                              <a:latin typeface="Cambria Math"/>
                            </a:rPr>
                          </m:ctrlPr>
                        </m:sSubPr>
                        <m:e>
                          <m:r>
                            <a:rPr lang="en-US" sz="1600" i="1">
                              <a:latin typeface="Cambria Math"/>
                            </a:rPr>
                            <m:t>𝑉</m:t>
                          </m:r>
                        </m:e>
                        <m:sub>
                          <m:r>
                            <a:rPr lang="en-US" sz="1600" i="1">
                              <a:latin typeface="Cambria Math"/>
                            </a:rPr>
                            <m:t>1</m:t>
                          </m:r>
                        </m:sub>
                      </m:sSub>
                      <m:sSub>
                        <m:sSubPr>
                          <m:ctrlPr>
                            <a:rPr lang="en-US" sz="1600" i="1">
                              <a:latin typeface="Cambria Math"/>
                            </a:rPr>
                          </m:ctrlPr>
                        </m:sSubPr>
                        <m:e>
                          <m:r>
                            <a:rPr lang="en-US" sz="1600" i="1">
                              <a:latin typeface="Cambria Math"/>
                            </a:rPr>
                            <m:t>𝐺</m:t>
                          </m:r>
                        </m:e>
                        <m:sub>
                          <m:r>
                            <a:rPr lang="en-US" sz="1600" i="1">
                              <a:latin typeface="Cambria Math"/>
                            </a:rPr>
                            <m:t>0</m:t>
                          </m:r>
                        </m:sub>
                      </m:sSub>
                    </m:oMath>
                  </m:oMathPara>
                </a14:m>
                <a:endParaRPr lang="en-US" sz="1600" dirty="0"/>
              </a:p>
            </p:txBody>
          </p:sp>
        </mc:Choice>
        <mc:Fallback xmlns="">
          <p:sp>
            <p:nvSpPr>
              <p:cNvPr id="5" name="Rectangle 4"/>
              <p:cNvSpPr>
                <a:spLocks noRot="1" noChangeAspect="1" noMove="1" noResize="1" noEditPoints="1" noAdjustHandles="1" noChangeArrowheads="1" noChangeShapeType="1" noTextEdit="1"/>
              </p:cNvSpPr>
              <p:nvPr/>
            </p:nvSpPr>
            <p:spPr>
              <a:xfrm>
                <a:off x="5929602" y="3028950"/>
                <a:ext cx="1690398" cy="338554"/>
              </a:xfrm>
              <a:prstGeom prst="rect">
                <a:avLst/>
              </a:prstGeom>
              <a:blipFill rotWithShape="1">
                <a:blip r:embed="rId2"/>
                <a:stretch>
                  <a:fillRect/>
                </a:stretch>
              </a:blipFill>
            </p:spPr>
            <p:txBody>
              <a:bodyPr/>
              <a:lstStyle/>
              <a:p>
                <a:r>
                  <a:rPr lang="en-US">
                    <a:noFill/>
                  </a:rPr>
                  <a:t> </a:t>
                </a:r>
              </a:p>
            </p:txBody>
          </p:sp>
        </mc:Fallback>
      </mc:AlternateContent>
      <p:grpSp>
        <p:nvGrpSpPr>
          <p:cNvPr id="6" name="Group 5"/>
          <p:cNvGrpSpPr/>
          <p:nvPr/>
        </p:nvGrpSpPr>
        <p:grpSpPr>
          <a:xfrm>
            <a:off x="5687971" y="1504950"/>
            <a:ext cx="1932029" cy="1552228"/>
            <a:chOff x="4762536" y="2801776"/>
            <a:chExt cx="1932029" cy="1552228"/>
          </a:xfrm>
        </p:grpSpPr>
        <p:sp>
          <p:nvSpPr>
            <p:cNvPr id="7" name="Explosion 1 6"/>
            <p:cNvSpPr/>
            <p:nvPr/>
          </p:nvSpPr>
          <p:spPr>
            <a:xfrm>
              <a:off x="4822338" y="2801776"/>
              <a:ext cx="288402" cy="207112"/>
            </a:xfrm>
            <a:prstGeom prst="irregularSeal1">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Merge 7"/>
            <p:cNvSpPr/>
            <p:nvPr/>
          </p:nvSpPr>
          <p:spPr>
            <a:xfrm flipH="1">
              <a:off x="6350800" y="2835213"/>
              <a:ext cx="192267" cy="227823"/>
            </a:xfrm>
            <a:prstGeom prst="flowChartMerg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a:stCxn id="7" idx="2"/>
            </p:cNvCxnSpPr>
            <p:nvPr/>
          </p:nvCxnSpPr>
          <p:spPr>
            <a:xfrm>
              <a:off x="4935629" y="3008888"/>
              <a:ext cx="504145" cy="9968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5649146" y="3486150"/>
              <a:ext cx="65854" cy="762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flipH="1">
              <a:off x="5458682" y="3562350"/>
              <a:ext cx="181275" cy="3926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5406847" y="3929492"/>
              <a:ext cx="65854" cy="762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flipV="1">
              <a:off x="5919359" y="3063036"/>
              <a:ext cx="546606" cy="8041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Rectangle 13"/>
                <p:cNvSpPr/>
                <p:nvPr/>
              </p:nvSpPr>
              <p:spPr>
                <a:xfrm>
                  <a:off x="4762536" y="3193018"/>
                  <a:ext cx="49526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𝐺</m:t>
                            </m:r>
                          </m:e>
                          <m:sub>
                            <m:r>
                              <a:rPr lang="en-US" i="1">
                                <a:latin typeface="Cambria Math"/>
                              </a:rPr>
                              <m:t>0</m:t>
                            </m:r>
                          </m:sub>
                        </m:sSub>
                      </m:oMath>
                    </m:oMathPara>
                  </a14:m>
                  <a:endParaRPr lang="en-US" dirty="0"/>
                </a:p>
              </p:txBody>
            </p:sp>
          </mc:Choice>
          <mc:Fallback xmlns="">
            <p:sp>
              <p:nvSpPr>
                <p:cNvPr id="13" name="Rectangle 12"/>
                <p:cNvSpPr>
                  <a:spLocks noRot="1" noChangeAspect="1" noMove="1" noResize="1" noEditPoints="1" noAdjustHandles="1" noChangeArrowheads="1" noChangeShapeType="1" noTextEdit="1"/>
                </p:cNvSpPr>
                <p:nvPr/>
              </p:nvSpPr>
              <p:spPr>
                <a:xfrm>
                  <a:off x="4762536" y="3193018"/>
                  <a:ext cx="495264" cy="369332"/>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5475365" y="3118244"/>
                  <a:ext cx="46442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𝑉</m:t>
                            </m:r>
                          </m:e>
                          <m:sub>
                            <m:r>
                              <a:rPr lang="en-US" b="0" i="1" smtClean="0">
                                <a:latin typeface="Cambria Math"/>
                              </a:rPr>
                              <m:t>1</m:t>
                            </m:r>
                          </m:sub>
                        </m:sSub>
                      </m:oMath>
                    </m:oMathPara>
                  </a14:m>
                  <a:endParaRPr lang="en-US" dirty="0"/>
                </a:p>
              </p:txBody>
            </p:sp>
          </mc:Choice>
          <mc:Fallback xmlns="">
            <p:sp>
              <p:nvSpPr>
                <p:cNvPr id="15" name="Rectangle 14"/>
                <p:cNvSpPr>
                  <a:spLocks noRot="1" noChangeAspect="1" noMove="1" noResize="1" noEditPoints="1" noAdjustHandles="1" noChangeArrowheads="1" noChangeShapeType="1" noTextEdit="1"/>
                </p:cNvSpPr>
                <p:nvPr/>
              </p:nvSpPr>
              <p:spPr>
                <a:xfrm>
                  <a:off x="5475365" y="3118244"/>
                  <a:ext cx="464422" cy="369332"/>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5208701" y="3411376"/>
                  <a:ext cx="49526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𝐺</m:t>
                            </m:r>
                          </m:e>
                          <m:sub>
                            <m:r>
                              <a:rPr lang="en-US" i="1">
                                <a:latin typeface="Cambria Math"/>
                              </a:rPr>
                              <m:t>0</m:t>
                            </m:r>
                          </m:sub>
                        </m:sSub>
                      </m:oMath>
                    </m:oMathPara>
                  </a14:m>
                  <a:endParaRPr lang="en-US" dirty="0"/>
                </a:p>
              </p:txBody>
            </p:sp>
          </mc:Choice>
          <mc:Fallback xmlns="">
            <p:sp>
              <p:nvSpPr>
                <p:cNvPr id="16" name="Rectangle 15"/>
                <p:cNvSpPr>
                  <a:spLocks noRot="1" noChangeAspect="1" noMove="1" noResize="1" noEditPoints="1" noAdjustHandles="1" noChangeArrowheads="1" noChangeShapeType="1" noTextEdit="1"/>
                </p:cNvSpPr>
                <p:nvPr/>
              </p:nvSpPr>
              <p:spPr>
                <a:xfrm>
                  <a:off x="5208701" y="3411376"/>
                  <a:ext cx="495264" cy="369332"/>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5733071" y="3905805"/>
                  <a:ext cx="46442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𝑉</m:t>
                            </m:r>
                          </m:e>
                          <m:sub>
                            <m:r>
                              <a:rPr lang="en-US" b="0" i="1" smtClean="0">
                                <a:latin typeface="Cambria Math"/>
                              </a:rPr>
                              <m:t>1</m:t>
                            </m:r>
                          </m:sub>
                        </m:sSub>
                      </m:oMath>
                    </m:oMathPara>
                  </a14:m>
                  <a:endParaRPr lang="en-US" dirty="0"/>
                </a:p>
              </p:txBody>
            </p:sp>
          </mc:Choice>
          <mc:Fallback xmlns="">
            <p:sp>
              <p:nvSpPr>
                <p:cNvPr id="16" name="Rectangle 15"/>
                <p:cNvSpPr>
                  <a:spLocks noRot="1" noChangeAspect="1" noMove="1" noResize="1" noEditPoints="1" noAdjustHandles="1" noChangeArrowheads="1" noChangeShapeType="1" noTextEdit="1"/>
                </p:cNvSpPr>
                <p:nvPr/>
              </p:nvSpPr>
              <p:spPr>
                <a:xfrm>
                  <a:off x="5733071" y="3905805"/>
                  <a:ext cx="464422" cy="369332"/>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6199301" y="3297951"/>
                  <a:ext cx="49526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𝐺</m:t>
                            </m:r>
                          </m:e>
                          <m:sub>
                            <m:r>
                              <a:rPr lang="en-US" i="1">
                                <a:latin typeface="Cambria Math"/>
                              </a:rPr>
                              <m:t>0</m:t>
                            </m:r>
                          </m:sub>
                        </m:sSub>
                      </m:oMath>
                    </m:oMathPara>
                  </a14:m>
                  <a:endParaRPr lang="en-US" dirty="0"/>
                </a:p>
              </p:txBody>
            </p:sp>
          </mc:Choice>
          <mc:Fallback xmlns="">
            <p:sp>
              <p:nvSpPr>
                <p:cNvPr id="17" name="Rectangle 16"/>
                <p:cNvSpPr>
                  <a:spLocks noRot="1" noChangeAspect="1" noMove="1" noResize="1" noEditPoints="1" noAdjustHandles="1" noChangeArrowheads="1" noChangeShapeType="1" noTextEdit="1"/>
                </p:cNvSpPr>
                <p:nvPr/>
              </p:nvSpPr>
              <p:spPr>
                <a:xfrm>
                  <a:off x="6199301" y="3297951"/>
                  <a:ext cx="495264" cy="369332"/>
                </a:xfrm>
                <a:prstGeom prst="rect">
                  <a:avLst/>
                </a:prstGeom>
                <a:blipFill rotWithShape="1">
                  <a:blip r:embed="rId7"/>
                  <a:stretch>
                    <a:fillRect/>
                  </a:stretch>
                </a:blipFill>
              </p:spPr>
              <p:txBody>
                <a:bodyPr/>
                <a:lstStyle/>
                <a:p>
                  <a:r>
                    <a:rPr lang="en-US">
                      <a:noFill/>
                    </a:rPr>
                    <a:t> </a:t>
                  </a:r>
                </a:p>
              </p:txBody>
            </p:sp>
          </mc:Fallback>
        </mc:AlternateContent>
        <p:cxnSp>
          <p:nvCxnSpPr>
            <p:cNvPr id="20" name="Straight Connector 19"/>
            <p:cNvCxnSpPr/>
            <p:nvPr/>
          </p:nvCxnSpPr>
          <p:spPr>
            <a:xfrm>
              <a:off x="5703965" y="3557942"/>
              <a:ext cx="187931" cy="3868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Rectangle 20"/>
                <p:cNvSpPr/>
                <p:nvPr/>
              </p:nvSpPr>
              <p:spPr>
                <a:xfrm>
                  <a:off x="5665901" y="3398791"/>
                  <a:ext cx="49526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𝐺</m:t>
                            </m:r>
                          </m:e>
                          <m:sub>
                            <m:r>
                              <a:rPr lang="en-US" i="1">
                                <a:latin typeface="Cambria Math"/>
                              </a:rPr>
                              <m:t>0</m:t>
                            </m:r>
                          </m:sub>
                        </m:sSub>
                      </m:oMath>
                    </m:oMathPara>
                  </a14:m>
                  <a:endParaRPr lang="en-US" dirty="0"/>
                </a:p>
              </p:txBody>
            </p:sp>
          </mc:Choice>
          <mc:Fallback xmlns="">
            <p:sp>
              <p:nvSpPr>
                <p:cNvPr id="21" name="Rectangle 20"/>
                <p:cNvSpPr>
                  <a:spLocks noRot="1" noChangeAspect="1" noMove="1" noResize="1" noEditPoints="1" noAdjustHandles="1" noChangeArrowheads="1" noChangeShapeType="1" noTextEdit="1"/>
                </p:cNvSpPr>
                <p:nvPr/>
              </p:nvSpPr>
              <p:spPr>
                <a:xfrm>
                  <a:off x="5665901" y="3398791"/>
                  <a:ext cx="495264" cy="369332"/>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5239591" y="3984672"/>
                  <a:ext cx="46442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𝑉</m:t>
                            </m:r>
                          </m:e>
                          <m:sub>
                            <m:r>
                              <a:rPr lang="en-US" b="0" i="1" smtClean="0">
                                <a:latin typeface="Cambria Math"/>
                              </a:rPr>
                              <m:t>1</m:t>
                            </m:r>
                          </m:sub>
                        </m:sSub>
                      </m:oMath>
                    </m:oMathPara>
                  </a14:m>
                  <a:endParaRPr lang="en-US" dirty="0"/>
                </a:p>
              </p:txBody>
            </p:sp>
          </mc:Choice>
          <mc:Fallback xmlns="">
            <p:sp>
              <p:nvSpPr>
                <p:cNvPr id="21" name="Rectangle 20"/>
                <p:cNvSpPr>
                  <a:spLocks noRot="1" noChangeAspect="1" noMove="1" noResize="1" noEditPoints="1" noAdjustHandles="1" noChangeArrowheads="1" noChangeShapeType="1" noTextEdit="1"/>
                </p:cNvSpPr>
                <p:nvPr/>
              </p:nvSpPr>
              <p:spPr>
                <a:xfrm>
                  <a:off x="5239591" y="3984672"/>
                  <a:ext cx="464422" cy="369332"/>
                </a:xfrm>
                <a:prstGeom prst="rect">
                  <a:avLst/>
                </a:prstGeom>
                <a:blipFill rotWithShape="1">
                  <a:blip r:embed="rId9"/>
                  <a:stretch>
                    <a:fillRect/>
                  </a:stretch>
                </a:blipFill>
              </p:spPr>
              <p:txBody>
                <a:bodyPr/>
                <a:lstStyle/>
                <a:p>
                  <a:r>
                    <a:rPr lang="en-US">
                      <a:noFill/>
                    </a:rPr>
                    <a:t> </a:t>
                  </a:r>
                </a:p>
              </p:txBody>
            </p:sp>
          </mc:Fallback>
        </mc:AlternateContent>
      </p:grpSp>
      <p:sp>
        <p:nvSpPr>
          <p:cNvPr id="23" name="TextBox 22"/>
          <p:cNvSpPr txBox="1"/>
          <p:nvPr/>
        </p:nvSpPr>
        <p:spPr>
          <a:xfrm>
            <a:off x="5602252" y="3257550"/>
            <a:ext cx="2551148" cy="646331"/>
          </a:xfrm>
          <a:prstGeom prst="rect">
            <a:avLst/>
          </a:prstGeom>
          <a:noFill/>
        </p:spPr>
        <p:txBody>
          <a:bodyPr wrap="none" rtlCol="0">
            <a:spAutoFit/>
          </a:bodyPr>
          <a:lstStyle/>
          <a:p>
            <a:r>
              <a:rPr lang="en-US" dirty="0" smtClean="0"/>
              <a:t>       Leading order </a:t>
            </a:r>
          </a:p>
          <a:p>
            <a:r>
              <a:rPr lang="en-US" dirty="0" smtClean="0"/>
              <a:t>attenuator of 1</a:t>
            </a:r>
            <a:r>
              <a:rPr lang="en-US" baseline="30000" dirty="0" smtClean="0"/>
              <a:t>st</a:t>
            </a:r>
            <a:r>
              <a:rPr lang="en-US" dirty="0"/>
              <a:t> </a:t>
            </a:r>
            <a:r>
              <a:rPr lang="en-US" dirty="0" smtClean="0"/>
              <a:t>order IM</a:t>
            </a:r>
            <a:endParaRPr lang="en-US" dirty="0"/>
          </a:p>
        </p:txBody>
      </p:sp>
      <p:sp>
        <p:nvSpPr>
          <p:cNvPr id="24" name="TextBox 23"/>
          <p:cNvSpPr txBox="1"/>
          <p:nvPr/>
        </p:nvSpPr>
        <p:spPr>
          <a:xfrm>
            <a:off x="894443" y="2114550"/>
            <a:ext cx="553357" cy="584775"/>
          </a:xfrm>
          <a:prstGeom prst="rect">
            <a:avLst/>
          </a:prstGeom>
          <a:noFill/>
        </p:spPr>
        <p:txBody>
          <a:bodyPr wrap="none" rtlCol="0">
            <a:spAutoFit/>
          </a:bodyPr>
          <a:lstStyle/>
          <a:p>
            <a:r>
              <a:rPr lang="en-US" sz="3200" b="1" dirty="0" smtClean="0"/>
              <a:t>D’</a:t>
            </a:r>
            <a:endParaRPr lang="en-US" sz="3200" b="1" dirty="0"/>
          </a:p>
        </p:txBody>
      </p:sp>
      <p:sp>
        <p:nvSpPr>
          <p:cNvPr id="25" name="TextBox 24"/>
          <p:cNvSpPr txBox="1"/>
          <p:nvPr/>
        </p:nvSpPr>
        <p:spPr>
          <a:xfrm>
            <a:off x="3135444" y="2114550"/>
            <a:ext cx="445956" cy="584775"/>
          </a:xfrm>
          <a:prstGeom prst="rect">
            <a:avLst/>
          </a:prstGeom>
          <a:noFill/>
        </p:spPr>
        <p:txBody>
          <a:bodyPr wrap="none" rtlCol="0">
            <a:spAutoFit/>
          </a:bodyPr>
          <a:lstStyle/>
          <a:p>
            <a:r>
              <a:rPr lang="en-US" sz="3200" b="1" dirty="0" smtClean="0"/>
              <a:t>D</a:t>
            </a:r>
            <a:endParaRPr lang="en-US" sz="3200" b="1" baseline="30000" dirty="0"/>
          </a:p>
        </p:txBody>
      </p:sp>
      <p:sp>
        <p:nvSpPr>
          <p:cNvPr id="26" name="Equal 25"/>
          <p:cNvSpPr/>
          <p:nvPr/>
        </p:nvSpPr>
        <p:spPr>
          <a:xfrm>
            <a:off x="2012367" y="2280808"/>
            <a:ext cx="426033" cy="367142"/>
          </a:xfrm>
          <a:prstGeom prst="mathEqual">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Minus 26"/>
          <p:cNvSpPr/>
          <p:nvPr/>
        </p:nvSpPr>
        <p:spPr>
          <a:xfrm>
            <a:off x="4522829" y="2343150"/>
            <a:ext cx="506371" cy="187291"/>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125371" y="2724150"/>
            <a:ext cx="5562600" cy="3139321"/>
          </a:xfrm>
          <a:prstGeom prst="rect">
            <a:avLst/>
          </a:prstGeom>
          <a:noFill/>
        </p:spPr>
        <p:txBody>
          <a:bodyPr wrap="square" rtlCol="0">
            <a:spAutoFit/>
          </a:bodyPr>
          <a:lstStyle/>
          <a:p>
            <a:pPr marL="285750" indent="-285750">
              <a:buFont typeface="Arial" pitchFamily="34" charset="0"/>
              <a:buChar char="•"/>
            </a:pPr>
            <a:r>
              <a:rPr lang="en-US" dirty="0" smtClean="0"/>
              <a:t>It is completely data-driven</a:t>
            </a:r>
          </a:p>
          <a:p>
            <a:pPr marL="285750" indent="-285750">
              <a:buFont typeface="Arial" pitchFamily="34" charset="0"/>
              <a:buChar char="•"/>
            </a:pPr>
            <a:endParaRPr lang="en-US" dirty="0" smtClean="0"/>
          </a:p>
          <a:p>
            <a:pPr marL="285750" indent="-285750">
              <a:buFont typeface="Arial" pitchFamily="34" charset="0"/>
              <a:buChar char="•"/>
            </a:pPr>
            <a:endParaRPr lang="en-US" dirty="0"/>
          </a:p>
          <a:p>
            <a:pPr marL="285750" indent="-285750">
              <a:buFont typeface="Arial" pitchFamily="34" charset="0"/>
              <a:buChar char="•"/>
            </a:pPr>
            <a:r>
              <a:rPr lang="en-US" dirty="0" smtClean="0"/>
              <a:t>Predicts the exact time and an approximate amplitude for all internal multiples of first-order, including internal multiples with converted waves (</a:t>
            </a:r>
            <a:r>
              <a:rPr lang="en-US" dirty="0" err="1" smtClean="0"/>
              <a:t>Weglein</a:t>
            </a:r>
            <a:r>
              <a:rPr lang="en-US" dirty="0" smtClean="0"/>
              <a:t> </a:t>
            </a:r>
            <a:r>
              <a:rPr lang="en-US" smtClean="0"/>
              <a:t>and Coates).</a:t>
            </a:r>
            <a:endParaRPr lang="en-US" dirty="0" smtClean="0"/>
          </a:p>
          <a:p>
            <a:pPr marL="285750" indent="-285750">
              <a:buFont typeface="Arial" pitchFamily="34" charset="0"/>
              <a:buChar char="•"/>
            </a:pPr>
            <a:endParaRPr lang="en-US" dirty="0"/>
          </a:p>
          <a:p>
            <a:pPr marL="285750" indent="-285750">
              <a:buFont typeface="Arial" pitchFamily="34" charset="0"/>
              <a:buChar char="•"/>
            </a:pPr>
            <a:endParaRPr lang="en-US" dirty="0" smtClean="0"/>
          </a:p>
          <a:p>
            <a:endParaRPr lang="en-US" dirty="0" smtClean="0"/>
          </a:p>
          <a:p>
            <a:r>
              <a:rPr lang="en-US" dirty="0" smtClean="0"/>
              <a:t> </a:t>
            </a:r>
            <a:endParaRPr lang="en-US" dirty="0"/>
          </a:p>
        </p:txBody>
      </p:sp>
      <p:pic>
        <p:nvPicPr>
          <p:cNvPr id="30" name="Picture 2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315200" y="4774715"/>
            <a:ext cx="1722352" cy="358824"/>
          </a:xfrm>
          <a:prstGeom prst="rect">
            <a:avLst/>
          </a:prstGeom>
        </p:spPr>
      </p:pic>
      <p:sp>
        <p:nvSpPr>
          <p:cNvPr id="2" name="Slide Number Placeholder 1"/>
          <p:cNvSpPr>
            <a:spLocks noGrp="1"/>
          </p:cNvSpPr>
          <p:nvPr>
            <p:ph type="sldNum" sz="quarter" idx="12"/>
          </p:nvPr>
        </p:nvSpPr>
        <p:spPr>
          <a:xfrm>
            <a:off x="4038600" y="4812507"/>
            <a:ext cx="762000" cy="273844"/>
          </a:xfrm>
        </p:spPr>
        <p:txBody>
          <a:bodyPr/>
          <a:lstStyle/>
          <a:p>
            <a:pPr algn="ctr"/>
            <a:fld id="{8F82E0A0-C266-4798-8C8F-B9F91E9DA37E}" type="slidenum">
              <a:rPr lang="en-US" sz="1400" b="1" smtClean="0">
                <a:solidFill>
                  <a:srgbClr val="FFFFFF"/>
                </a:solidFill>
              </a:rPr>
              <a:pPr algn="ctr"/>
              <a:t>8</a:t>
            </a:fld>
            <a:endParaRPr lang="en-US" sz="1400" b="1" dirty="0">
              <a:solidFill>
                <a:srgbClr val="FFFFFF"/>
              </a:solidFill>
            </a:endParaRPr>
          </a:p>
        </p:txBody>
      </p:sp>
      <p:sp>
        <p:nvSpPr>
          <p:cNvPr id="31" name="Oval 30"/>
          <p:cNvSpPr/>
          <p:nvPr/>
        </p:nvSpPr>
        <p:spPr>
          <a:xfrm>
            <a:off x="6792835" y="2570324"/>
            <a:ext cx="65854" cy="762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562600" y="3790950"/>
            <a:ext cx="2920992" cy="369332"/>
          </a:xfrm>
          <a:prstGeom prst="rect">
            <a:avLst/>
          </a:prstGeom>
          <a:noFill/>
        </p:spPr>
        <p:txBody>
          <a:bodyPr wrap="none" rtlCol="0">
            <a:spAutoFit/>
          </a:bodyPr>
          <a:lstStyle/>
          <a:p>
            <a:r>
              <a:rPr lang="en-US" dirty="0" err="1" smtClean="0"/>
              <a:t>Araujo</a:t>
            </a:r>
            <a:r>
              <a:rPr lang="en-US" dirty="0" smtClean="0"/>
              <a:t> and </a:t>
            </a:r>
            <a:r>
              <a:rPr lang="en-US" dirty="0" err="1" smtClean="0"/>
              <a:t>Weglein</a:t>
            </a:r>
            <a:r>
              <a:rPr lang="en-US" dirty="0" smtClean="0"/>
              <a:t> (1994)</a:t>
            </a:r>
            <a:endParaRPr lang="en-US" dirty="0"/>
          </a:p>
        </p:txBody>
      </p:sp>
    </p:spTree>
    <p:extLst>
      <p:ext uri="{BB962C8B-B14F-4D97-AF65-F5344CB8AC3E}">
        <p14:creationId xmlns:p14="http://schemas.microsoft.com/office/powerpoint/2010/main" val="2984826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animBg="1"/>
      <p:bldP spid="27"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115687" y="1123950"/>
                <a:ext cx="979308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a:rPr>
                        <m:t>𝑫</m:t>
                      </m:r>
                      <m:d>
                        <m:dPr>
                          <m:ctrlPr>
                            <a:rPr lang="en-US" b="1" i="1" smtClean="0">
                              <a:latin typeface="Cambria Math"/>
                            </a:rPr>
                          </m:ctrlPr>
                        </m:dPr>
                        <m:e>
                          <m:r>
                            <a:rPr lang="en-US" b="1" i="1" smtClean="0">
                              <a:latin typeface="Cambria Math"/>
                            </a:rPr>
                            <m:t>𝒕</m:t>
                          </m:r>
                        </m:e>
                      </m:d>
                      <m:r>
                        <a:rPr lang="en-US" b="1" i="1" smtClean="0">
                          <a:latin typeface="Cambria Math"/>
                        </a:rPr>
                        <m:t>=</m:t>
                      </m:r>
                      <m:sSub>
                        <m:sSubPr>
                          <m:ctrlPr>
                            <a:rPr lang="en-US" b="1" i="1" smtClean="0">
                              <a:latin typeface="Cambria Math"/>
                            </a:rPr>
                          </m:ctrlPr>
                        </m:sSubPr>
                        <m:e>
                          <m:r>
                            <a:rPr lang="en-US" b="1" i="1" smtClean="0">
                              <a:latin typeface="Cambria Math"/>
                            </a:rPr>
                            <m:t>𝑹</m:t>
                          </m:r>
                        </m:e>
                        <m:sub>
                          <m:r>
                            <a:rPr lang="en-US" b="1" i="1" smtClean="0">
                              <a:latin typeface="Cambria Math"/>
                            </a:rPr>
                            <m:t>𝟏</m:t>
                          </m:r>
                        </m:sub>
                      </m:sSub>
                      <m:r>
                        <a:rPr lang="en-US" b="1" i="1" smtClean="0">
                          <a:latin typeface="Cambria Math"/>
                          <a:ea typeface="Cambria Math"/>
                        </a:rPr>
                        <m:t>𝜹</m:t>
                      </m:r>
                      <m:d>
                        <m:dPr>
                          <m:ctrlPr>
                            <a:rPr lang="en-US" b="1" i="1" smtClean="0">
                              <a:latin typeface="Cambria Math"/>
                              <a:ea typeface="Cambria Math"/>
                            </a:rPr>
                          </m:ctrlPr>
                        </m:dPr>
                        <m:e>
                          <m:r>
                            <a:rPr lang="en-US" b="1" i="1" smtClean="0">
                              <a:latin typeface="Cambria Math"/>
                              <a:ea typeface="Cambria Math"/>
                            </a:rPr>
                            <m:t>𝒕</m:t>
                          </m:r>
                          <m:r>
                            <a:rPr lang="en-US" b="1" i="1" smtClean="0">
                              <a:latin typeface="Cambria Math"/>
                              <a:ea typeface="Cambria Math"/>
                            </a:rPr>
                            <m:t>−</m:t>
                          </m:r>
                          <m:sSub>
                            <m:sSubPr>
                              <m:ctrlPr>
                                <a:rPr lang="en-US" b="1" i="1" smtClean="0">
                                  <a:latin typeface="Cambria Math"/>
                                  <a:ea typeface="Cambria Math"/>
                                </a:rPr>
                              </m:ctrlPr>
                            </m:sSubPr>
                            <m:e>
                              <m:r>
                                <a:rPr lang="en-US" b="1" i="1" smtClean="0">
                                  <a:latin typeface="Cambria Math"/>
                                  <a:ea typeface="Cambria Math"/>
                                </a:rPr>
                                <m:t>𝒕</m:t>
                              </m:r>
                            </m:e>
                            <m:sub>
                              <m:r>
                                <a:rPr lang="en-US" b="1" i="1" smtClean="0">
                                  <a:latin typeface="Cambria Math"/>
                                  <a:ea typeface="Cambria Math"/>
                                </a:rPr>
                                <m:t>𝟏</m:t>
                              </m:r>
                            </m:sub>
                          </m:sSub>
                        </m:e>
                      </m:d>
                      <m:r>
                        <a:rPr lang="en-US" b="1" i="1" smtClean="0">
                          <a:latin typeface="Cambria Math"/>
                          <a:ea typeface="Cambria Math"/>
                        </a:rPr>
                        <m:t>+ </m:t>
                      </m:r>
                      <m:sSub>
                        <m:sSubPr>
                          <m:ctrlPr>
                            <a:rPr lang="en-US" b="1" i="1" smtClean="0">
                              <a:latin typeface="Cambria Math"/>
                              <a:ea typeface="Cambria Math"/>
                            </a:rPr>
                          </m:ctrlPr>
                        </m:sSubPr>
                        <m:e>
                          <m:r>
                            <a:rPr lang="en-US" b="1" i="1" smtClean="0">
                              <a:latin typeface="Cambria Math"/>
                              <a:ea typeface="Cambria Math"/>
                            </a:rPr>
                            <m:t>𝑻</m:t>
                          </m:r>
                        </m:e>
                        <m:sub>
                          <m:r>
                            <a:rPr lang="en-US" b="1" i="1" smtClean="0">
                              <a:latin typeface="Cambria Math"/>
                              <a:ea typeface="Cambria Math"/>
                            </a:rPr>
                            <m:t>𝟎𝟏</m:t>
                          </m:r>
                        </m:sub>
                      </m:sSub>
                      <m:sSub>
                        <m:sSubPr>
                          <m:ctrlPr>
                            <a:rPr lang="en-US" b="1" i="1" smtClean="0">
                              <a:latin typeface="Cambria Math"/>
                              <a:ea typeface="Cambria Math"/>
                            </a:rPr>
                          </m:ctrlPr>
                        </m:sSubPr>
                        <m:e>
                          <m:r>
                            <a:rPr lang="en-US" b="1" i="1" smtClean="0">
                              <a:latin typeface="Cambria Math"/>
                              <a:ea typeface="Cambria Math"/>
                            </a:rPr>
                            <m:t>𝑹</m:t>
                          </m:r>
                        </m:e>
                        <m:sub>
                          <m:r>
                            <a:rPr lang="en-US" b="1" i="1" smtClean="0">
                              <a:latin typeface="Cambria Math"/>
                              <a:ea typeface="Cambria Math"/>
                            </a:rPr>
                            <m:t>𝟐</m:t>
                          </m:r>
                        </m:sub>
                      </m:sSub>
                      <m:sSub>
                        <m:sSubPr>
                          <m:ctrlPr>
                            <a:rPr lang="en-US" b="1" i="1" smtClean="0">
                              <a:latin typeface="Cambria Math"/>
                              <a:ea typeface="Cambria Math"/>
                            </a:rPr>
                          </m:ctrlPr>
                        </m:sSubPr>
                        <m:e>
                          <m:r>
                            <a:rPr lang="en-US" b="1" i="1" smtClean="0">
                              <a:latin typeface="Cambria Math"/>
                              <a:ea typeface="Cambria Math"/>
                            </a:rPr>
                            <m:t>𝑻</m:t>
                          </m:r>
                        </m:e>
                        <m:sub>
                          <m:r>
                            <a:rPr lang="en-US" b="1" i="1" smtClean="0">
                              <a:latin typeface="Cambria Math"/>
                              <a:ea typeface="Cambria Math"/>
                            </a:rPr>
                            <m:t>𝟏𝟎</m:t>
                          </m:r>
                        </m:sub>
                      </m:sSub>
                      <m:r>
                        <a:rPr lang="en-US" b="1" i="1" smtClean="0">
                          <a:latin typeface="Cambria Math"/>
                          <a:ea typeface="Cambria Math"/>
                        </a:rPr>
                        <m:t>𝜹</m:t>
                      </m:r>
                      <m:d>
                        <m:dPr>
                          <m:ctrlPr>
                            <a:rPr lang="en-US" b="1" i="1" smtClean="0">
                              <a:latin typeface="Cambria Math"/>
                              <a:ea typeface="Cambria Math"/>
                            </a:rPr>
                          </m:ctrlPr>
                        </m:dPr>
                        <m:e>
                          <m:r>
                            <a:rPr lang="en-US" b="1" i="1" smtClean="0">
                              <a:latin typeface="Cambria Math"/>
                              <a:ea typeface="Cambria Math"/>
                            </a:rPr>
                            <m:t>𝒕</m:t>
                          </m:r>
                          <m:r>
                            <a:rPr lang="en-US" b="1" i="1" smtClean="0">
                              <a:latin typeface="Cambria Math"/>
                              <a:ea typeface="Cambria Math"/>
                            </a:rPr>
                            <m:t>−</m:t>
                          </m:r>
                          <m:sSub>
                            <m:sSubPr>
                              <m:ctrlPr>
                                <a:rPr lang="en-US" b="1" i="1" smtClean="0">
                                  <a:latin typeface="Cambria Math"/>
                                  <a:ea typeface="Cambria Math"/>
                                </a:rPr>
                              </m:ctrlPr>
                            </m:sSubPr>
                            <m:e>
                              <m:r>
                                <a:rPr lang="en-US" b="1" i="1" smtClean="0">
                                  <a:latin typeface="Cambria Math"/>
                                  <a:ea typeface="Cambria Math"/>
                                </a:rPr>
                                <m:t>𝒕</m:t>
                              </m:r>
                            </m:e>
                            <m:sub>
                              <m:r>
                                <a:rPr lang="en-US" b="1" i="1" smtClean="0">
                                  <a:latin typeface="Cambria Math"/>
                                  <a:ea typeface="Cambria Math"/>
                                </a:rPr>
                                <m:t>𝟐</m:t>
                              </m:r>
                            </m:sub>
                          </m:sSub>
                        </m:e>
                      </m:d>
                      <m:r>
                        <a:rPr lang="en-US" b="1" i="1" smtClean="0">
                          <a:latin typeface="Cambria Math"/>
                          <a:ea typeface="Cambria Math"/>
                        </a:rPr>
                        <m:t>+</m:t>
                      </m:r>
                      <m:sSub>
                        <m:sSubPr>
                          <m:ctrlPr>
                            <a:rPr lang="en-US" b="1" i="1">
                              <a:latin typeface="Cambria Math"/>
                              <a:ea typeface="Cambria Math"/>
                            </a:rPr>
                          </m:ctrlPr>
                        </m:sSubPr>
                        <m:e>
                          <m:r>
                            <a:rPr lang="en-US" b="1" i="1">
                              <a:latin typeface="Cambria Math"/>
                              <a:ea typeface="Cambria Math"/>
                            </a:rPr>
                            <m:t>𝑻</m:t>
                          </m:r>
                        </m:e>
                        <m:sub>
                          <m:r>
                            <a:rPr lang="en-US" b="1" i="1">
                              <a:latin typeface="Cambria Math"/>
                              <a:ea typeface="Cambria Math"/>
                            </a:rPr>
                            <m:t>𝟎𝟏</m:t>
                          </m:r>
                        </m:sub>
                      </m:sSub>
                      <m:sSub>
                        <m:sSubPr>
                          <m:ctrlPr>
                            <a:rPr lang="en-US" b="1" i="1" smtClean="0">
                              <a:latin typeface="Cambria Math"/>
                              <a:ea typeface="Cambria Math"/>
                            </a:rPr>
                          </m:ctrlPr>
                        </m:sSubPr>
                        <m:e>
                          <m:r>
                            <a:rPr lang="en-US" b="1" i="1" smtClean="0">
                              <a:latin typeface="Cambria Math"/>
                              <a:ea typeface="Cambria Math"/>
                            </a:rPr>
                            <m:t>𝑻</m:t>
                          </m:r>
                        </m:e>
                        <m:sub>
                          <m:r>
                            <a:rPr lang="en-US" b="1" i="1" smtClean="0">
                              <a:latin typeface="Cambria Math"/>
                              <a:ea typeface="Cambria Math"/>
                            </a:rPr>
                            <m:t>𝟏𝟐</m:t>
                          </m:r>
                        </m:sub>
                      </m:sSub>
                      <m:sSub>
                        <m:sSubPr>
                          <m:ctrlPr>
                            <a:rPr lang="en-US" b="1" i="1">
                              <a:latin typeface="Cambria Math"/>
                              <a:ea typeface="Cambria Math"/>
                            </a:rPr>
                          </m:ctrlPr>
                        </m:sSubPr>
                        <m:e>
                          <m:r>
                            <a:rPr lang="en-US" b="1" i="1">
                              <a:latin typeface="Cambria Math"/>
                              <a:ea typeface="Cambria Math"/>
                            </a:rPr>
                            <m:t>𝑹</m:t>
                          </m:r>
                        </m:e>
                        <m:sub>
                          <m:r>
                            <a:rPr lang="en-US" b="1" i="1" smtClean="0">
                              <a:latin typeface="Cambria Math"/>
                              <a:ea typeface="Cambria Math"/>
                            </a:rPr>
                            <m:t>𝟑</m:t>
                          </m:r>
                        </m:sub>
                      </m:sSub>
                      <m:sSub>
                        <m:sSubPr>
                          <m:ctrlPr>
                            <a:rPr lang="en-US" b="1" i="1" smtClean="0">
                              <a:latin typeface="Cambria Math"/>
                              <a:ea typeface="Cambria Math"/>
                            </a:rPr>
                          </m:ctrlPr>
                        </m:sSubPr>
                        <m:e>
                          <m:r>
                            <a:rPr lang="en-US" b="1" i="1" smtClean="0">
                              <a:latin typeface="Cambria Math"/>
                              <a:ea typeface="Cambria Math"/>
                            </a:rPr>
                            <m:t>𝑻</m:t>
                          </m:r>
                        </m:e>
                        <m:sub>
                          <m:r>
                            <a:rPr lang="en-US" b="1" i="1" smtClean="0">
                              <a:latin typeface="Cambria Math"/>
                              <a:ea typeface="Cambria Math"/>
                            </a:rPr>
                            <m:t>𝟐𝟏</m:t>
                          </m:r>
                        </m:sub>
                      </m:sSub>
                      <m:sSub>
                        <m:sSubPr>
                          <m:ctrlPr>
                            <a:rPr lang="en-US" b="1" i="1">
                              <a:latin typeface="Cambria Math"/>
                              <a:ea typeface="Cambria Math"/>
                            </a:rPr>
                          </m:ctrlPr>
                        </m:sSubPr>
                        <m:e>
                          <m:r>
                            <a:rPr lang="en-US" b="1" i="1">
                              <a:latin typeface="Cambria Math"/>
                              <a:ea typeface="Cambria Math"/>
                            </a:rPr>
                            <m:t>𝑻</m:t>
                          </m:r>
                        </m:e>
                        <m:sub>
                          <m:r>
                            <a:rPr lang="en-US" b="1" i="1">
                              <a:latin typeface="Cambria Math"/>
                              <a:ea typeface="Cambria Math"/>
                            </a:rPr>
                            <m:t>𝟏𝟎</m:t>
                          </m:r>
                        </m:sub>
                      </m:sSub>
                      <m:r>
                        <a:rPr lang="en-US" b="1" i="1">
                          <a:latin typeface="Cambria Math"/>
                          <a:ea typeface="Cambria Math"/>
                        </a:rPr>
                        <m:t>𝜹</m:t>
                      </m:r>
                      <m:d>
                        <m:dPr>
                          <m:ctrlPr>
                            <a:rPr lang="en-US" b="1" i="1">
                              <a:latin typeface="Cambria Math"/>
                              <a:ea typeface="Cambria Math"/>
                            </a:rPr>
                          </m:ctrlPr>
                        </m:dPr>
                        <m:e>
                          <m:r>
                            <a:rPr lang="en-US" b="1" i="1">
                              <a:latin typeface="Cambria Math"/>
                              <a:ea typeface="Cambria Math"/>
                            </a:rPr>
                            <m:t>𝒕</m:t>
                          </m:r>
                          <m:r>
                            <a:rPr lang="en-US" b="1" i="1">
                              <a:latin typeface="Cambria Math"/>
                              <a:ea typeface="Cambria Math"/>
                            </a:rPr>
                            <m:t>−</m:t>
                          </m:r>
                          <m:sSub>
                            <m:sSubPr>
                              <m:ctrlPr>
                                <a:rPr lang="en-US" b="1" i="1">
                                  <a:latin typeface="Cambria Math"/>
                                  <a:ea typeface="Cambria Math"/>
                                </a:rPr>
                              </m:ctrlPr>
                            </m:sSubPr>
                            <m:e>
                              <m:r>
                                <a:rPr lang="en-US" b="1" i="1">
                                  <a:latin typeface="Cambria Math"/>
                                  <a:ea typeface="Cambria Math"/>
                                </a:rPr>
                                <m:t>𝒕</m:t>
                              </m:r>
                            </m:e>
                            <m:sub>
                              <m:r>
                                <a:rPr lang="en-US" b="1" i="1" smtClean="0">
                                  <a:latin typeface="Cambria Math"/>
                                  <a:ea typeface="Cambria Math"/>
                                </a:rPr>
                                <m:t>𝟑</m:t>
                              </m:r>
                            </m:sub>
                          </m:sSub>
                        </m:e>
                      </m:d>
                      <m:r>
                        <a:rPr lang="en-US" b="1" i="1" smtClean="0">
                          <a:latin typeface="Cambria Math"/>
                          <a:ea typeface="Cambria Math"/>
                        </a:rPr>
                        <m:t>+</m:t>
                      </m:r>
                      <m:r>
                        <a:rPr lang="en-US" b="1" i="1" smtClean="0">
                          <a:latin typeface="Cambria Math"/>
                          <a:ea typeface="Cambria Math"/>
                        </a:rPr>
                        <m:t>𝑰𝑴</m:t>
                      </m:r>
                    </m:oMath>
                  </m:oMathPara>
                </a14:m>
                <a:endParaRPr lang="en-US" b="1" dirty="0"/>
              </a:p>
            </p:txBody>
          </p:sp>
        </mc:Choice>
        <mc:Fallback xmlns="">
          <p:sp>
            <p:nvSpPr>
              <p:cNvPr id="4" name="TextBox 3"/>
              <p:cNvSpPr txBox="1">
                <a:spLocks noRot="1" noChangeAspect="1" noMove="1" noResize="1" noEditPoints="1" noAdjustHandles="1" noChangeArrowheads="1" noChangeShapeType="1" noTextEdit="1"/>
              </p:cNvSpPr>
              <p:nvPr/>
            </p:nvSpPr>
            <p:spPr>
              <a:xfrm>
                <a:off x="-115687" y="1123950"/>
                <a:ext cx="9793087" cy="369332"/>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76200" y="2250113"/>
                <a:ext cx="4038600" cy="2607637"/>
              </a:xfrm>
              <a:prstGeom prst="rect">
                <a:avLst/>
              </a:prstGeom>
            </p:spPr>
            <p:txBody>
              <a:bodyPr wrap="square">
                <a:spAutoFit/>
              </a:bodyPr>
              <a:lstStyle/>
              <a:p>
                <a:r>
                  <a:rPr lang="en-US" b="1" i="1" dirty="0" err="1" smtClean="0"/>
                  <a:t>R</a:t>
                </a:r>
                <a:r>
                  <a:rPr lang="en-US" b="1" i="1" baseline="-25000" dirty="0" err="1"/>
                  <a:t>i</a:t>
                </a:r>
                <a:r>
                  <a:rPr lang="en-US" dirty="0"/>
                  <a:t>: </a:t>
                </a:r>
                <a:r>
                  <a:rPr lang="en-US" dirty="0" smtClean="0"/>
                  <a:t>Reflection coefficient </a:t>
                </a:r>
                <a:r>
                  <a:rPr lang="en-US" dirty="0"/>
                  <a:t>at the </a:t>
                </a:r>
                <a:r>
                  <a:rPr lang="en-US" i="1" dirty="0" err="1" smtClean="0"/>
                  <a:t>i-th</a:t>
                </a:r>
                <a:r>
                  <a:rPr lang="en-US" dirty="0" smtClean="0"/>
                  <a:t> </a:t>
                </a:r>
              </a:p>
              <a:p>
                <a:r>
                  <a:rPr lang="en-US" dirty="0" smtClean="0"/>
                  <a:t>reflector </a:t>
                </a:r>
                <a:r>
                  <a:rPr lang="en-US" dirty="0"/>
                  <a:t>for an upward reflection</a:t>
                </a:r>
                <a:r>
                  <a:rPr lang="en-US" dirty="0" smtClean="0"/>
                  <a:t>.</a:t>
                </a:r>
              </a:p>
              <a:p>
                <a:endParaRPr lang="en-US" dirty="0"/>
              </a:p>
              <a:p>
                <a:r>
                  <a:rPr lang="en-US" b="1" i="1" dirty="0" err="1"/>
                  <a:t>T</a:t>
                </a:r>
                <a:r>
                  <a:rPr lang="en-US" b="1" i="1" baseline="-25000" dirty="0" err="1"/>
                  <a:t>ij</a:t>
                </a:r>
                <a:r>
                  <a:rPr lang="en-US" dirty="0"/>
                  <a:t>:  </a:t>
                </a:r>
                <a:r>
                  <a:rPr lang="en-US" dirty="0" smtClean="0"/>
                  <a:t>Transmission coefficient </a:t>
                </a:r>
                <a:r>
                  <a:rPr lang="en-US" dirty="0"/>
                  <a:t>for a </a:t>
                </a:r>
                <a:r>
                  <a:rPr lang="en-US" dirty="0" smtClean="0"/>
                  <a:t>wave going </a:t>
                </a:r>
                <a:r>
                  <a:rPr lang="en-US" dirty="0"/>
                  <a:t>from </a:t>
                </a:r>
                <a:r>
                  <a:rPr lang="en-US" dirty="0" smtClean="0"/>
                  <a:t>media </a:t>
                </a:r>
                <a14:m>
                  <m:oMath xmlns:m="http://schemas.openxmlformats.org/officeDocument/2006/math">
                    <m:sSub>
                      <m:sSubPr>
                        <m:ctrlPr>
                          <a:rPr lang="en-US" i="1">
                            <a:latin typeface="Cambria Math"/>
                          </a:rPr>
                        </m:ctrlPr>
                      </m:sSubPr>
                      <m:e>
                        <m:r>
                          <a:rPr lang="en-US" b="0" i="1" smtClean="0">
                            <a:latin typeface="Cambria Math"/>
                          </a:rPr>
                          <m:t>(</m:t>
                        </m:r>
                        <m:r>
                          <a:rPr lang="en-US" i="1">
                            <a:latin typeface="Cambria Math"/>
                          </a:rPr>
                          <m:t>𝑐</m:t>
                        </m:r>
                      </m:e>
                      <m:sub>
                        <m:r>
                          <a:rPr lang="en-US" b="0" i="1" smtClean="0">
                            <a:latin typeface="Cambria Math"/>
                          </a:rPr>
                          <m:t>𝑖</m:t>
                        </m:r>
                      </m:sub>
                    </m:sSub>
                    <m:r>
                      <a:rPr lang="en-US">
                        <a:latin typeface="Cambria Math"/>
                      </a:rPr>
                      <m:t>, </m:t>
                    </m:r>
                    <m:sSub>
                      <m:sSubPr>
                        <m:ctrlPr>
                          <a:rPr lang="en-US" i="1">
                            <a:latin typeface="Cambria Math"/>
                          </a:rPr>
                        </m:ctrlPr>
                      </m:sSubPr>
                      <m:e>
                        <m:r>
                          <a:rPr lang="en-US" i="1">
                            <a:latin typeface="Cambria Math"/>
                          </a:rPr>
                          <m:t>  </m:t>
                        </m:r>
                        <m:r>
                          <a:rPr lang="en-US" i="1">
                            <a:latin typeface="Cambria Math"/>
                            <a:ea typeface="Cambria Math"/>
                          </a:rPr>
                          <m:t>𝜌</m:t>
                        </m:r>
                      </m:e>
                      <m:sub>
                        <m:r>
                          <a:rPr lang="en-US" b="0" i="1" smtClean="0">
                            <a:latin typeface="Cambria Math"/>
                            <a:ea typeface="Cambria Math"/>
                          </a:rPr>
                          <m:t>𝑖</m:t>
                        </m:r>
                      </m:sub>
                    </m:sSub>
                    <m:r>
                      <a:rPr lang="en-US" b="0" i="1" smtClean="0">
                        <a:latin typeface="Cambria Math"/>
                      </a:rPr>
                      <m:t>)</m:t>
                    </m:r>
                  </m:oMath>
                </a14:m>
                <a:r>
                  <a:rPr lang="en-US" baseline="-25000" dirty="0" smtClean="0"/>
                  <a:t>  </a:t>
                </a:r>
                <a:r>
                  <a:rPr lang="en-US" dirty="0" smtClean="0"/>
                  <a:t>to media </a:t>
                </a:r>
                <a14:m>
                  <m:oMath xmlns:m="http://schemas.openxmlformats.org/officeDocument/2006/math">
                    <m:sSub>
                      <m:sSubPr>
                        <m:ctrlPr>
                          <a:rPr lang="en-US" i="1">
                            <a:latin typeface="Cambria Math"/>
                          </a:rPr>
                        </m:ctrlPr>
                      </m:sSubPr>
                      <m:e>
                        <m:r>
                          <a:rPr lang="en-US" i="1">
                            <a:latin typeface="Cambria Math"/>
                          </a:rPr>
                          <m:t>(</m:t>
                        </m:r>
                        <m:r>
                          <a:rPr lang="en-US" i="1">
                            <a:latin typeface="Cambria Math"/>
                          </a:rPr>
                          <m:t>𝑐</m:t>
                        </m:r>
                      </m:e>
                      <m:sub>
                        <m:r>
                          <a:rPr lang="en-US" b="0" i="1" smtClean="0">
                            <a:latin typeface="Cambria Math"/>
                          </a:rPr>
                          <m:t>𝑗</m:t>
                        </m:r>
                      </m:sub>
                    </m:sSub>
                    <m:r>
                      <a:rPr lang="en-US">
                        <a:latin typeface="Cambria Math"/>
                      </a:rPr>
                      <m:t>, </m:t>
                    </m:r>
                    <m:sSub>
                      <m:sSubPr>
                        <m:ctrlPr>
                          <a:rPr lang="en-US" i="1">
                            <a:latin typeface="Cambria Math"/>
                          </a:rPr>
                        </m:ctrlPr>
                      </m:sSubPr>
                      <m:e>
                        <m:r>
                          <a:rPr lang="en-US" i="1">
                            <a:latin typeface="Cambria Math"/>
                          </a:rPr>
                          <m:t>  </m:t>
                        </m:r>
                        <m:r>
                          <a:rPr lang="en-US" i="1">
                            <a:latin typeface="Cambria Math"/>
                            <a:ea typeface="Cambria Math"/>
                          </a:rPr>
                          <m:t>𝜌</m:t>
                        </m:r>
                      </m:e>
                      <m:sub>
                        <m:r>
                          <a:rPr lang="en-US" b="0" i="1" smtClean="0">
                            <a:latin typeface="Cambria Math"/>
                            <a:ea typeface="Cambria Math"/>
                          </a:rPr>
                          <m:t>𝑗</m:t>
                        </m:r>
                      </m:sub>
                    </m:sSub>
                    <m:r>
                      <a:rPr lang="en-US" i="1">
                        <a:latin typeface="Cambria Math"/>
                      </a:rPr>
                      <m:t>)</m:t>
                    </m:r>
                  </m:oMath>
                </a14:m>
                <a:r>
                  <a:rPr lang="en-US" i="1" dirty="0" smtClean="0"/>
                  <a:t>.</a:t>
                </a:r>
              </a:p>
              <a:p>
                <a:endParaRPr lang="en-US" i="1" dirty="0"/>
              </a:p>
              <a:p>
                <a:r>
                  <a:rPr lang="en-US" b="1" i="1" dirty="0" err="1"/>
                  <a:t>t</a:t>
                </a:r>
                <a:r>
                  <a:rPr lang="en-US" b="1" baseline="-25000" dirty="0" err="1"/>
                  <a:t>i</a:t>
                </a:r>
                <a:r>
                  <a:rPr lang="en-US" dirty="0"/>
                  <a:t>:</a:t>
                </a:r>
                <a:r>
                  <a:rPr lang="en-US" i="1" dirty="0"/>
                  <a:t> </a:t>
                </a:r>
                <a:r>
                  <a:rPr lang="en-US" dirty="0" err="1"/>
                  <a:t>Traveltime</a:t>
                </a:r>
                <a:r>
                  <a:rPr lang="en-US" dirty="0"/>
                  <a:t>  of the primary </a:t>
                </a:r>
                <a:r>
                  <a:rPr lang="en-US" dirty="0" smtClean="0"/>
                  <a:t>associated with </a:t>
                </a:r>
                <a:r>
                  <a:rPr lang="en-US" dirty="0"/>
                  <a:t>the </a:t>
                </a:r>
                <a:r>
                  <a:rPr lang="en-US" i="1" dirty="0" err="1" smtClean="0"/>
                  <a:t>i-th</a:t>
                </a:r>
                <a:r>
                  <a:rPr lang="en-US" dirty="0" smtClean="0"/>
                  <a:t> </a:t>
                </a:r>
                <a:r>
                  <a:rPr lang="en-US" dirty="0"/>
                  <a:t>reflector.</a:t>
                </a:r>
              </a:p>
            </p:txBody>
          </p:sp>
        </mc:Choice>
        <mc:Fallback xmlns="">
          <p:sp>
            <p:nvSpPr>
              <p:cNvPr id="5" name="Rectangle 4"/>
              <p:cNvSpPr>
                <a:spLocks noRot="1" noChangeAspect="1" noMove="1" noResize="1" noEditPoints="1" noAdjustHandles="1" noChangeArrowheads="1" noChangeShapeType="1" noTextEdit="1"/>
              </p:cNvSpPr>
              <p:nvPr/>
            </p:nvSpPr>
            <p:spPr>
              <a:xfrm>
                <a:off x="76200" y="2250113"/>
                <a:ext cx="4038600" cy="2607637"/>
              </a:xfrm>
              <a:prstGeom prst="rect">
                <a:avLst/>
              </a:prstGeom>
              <a:blipFill rotWithShape="1">
                <a:blip r:embed="rId3"/>
                <a:stretch>
                  <a:fillRect l="-1360" t="-935" b="-2804"/>
                </a:stretch>
              </a:blipFill>
            </p:spPr>
            <p:txBody>
              <a:bodyPr/>
              <a:lstStyle/>
              <a:p>
                <a:r>
                  <a:rPr lang="en-US">
                    <a:noFill/>
                  </a:rPr>
                  <a:t> </a:t>
                </a:r>
              </a:p>
            </p:txBody>
          </p:sp>
        </mc:Fallback>
      </mc:AlternateContent>
      <p:grpSp>
        <p:nvGrpSpPr>
          <p:cNvPr id="6" name="Group 5"/>
          <p:cNvGrpSpPr/>
          <p:nvPr/>
        </p:nvGrpSpPr>
        <p:grpSpPr>
          <a:xfrm>
            <a:off x="4267200" y="1962150"/>
            <a:ext cx="4702105" cy="2688669"/>
            <a:chOff x="827584" y="600531"/>
            <a:chExt cx="7955416" cy="3667473"/>
          </a:xfrm>
        </p:grpSpPr>
        <p:cxnSp>
          <p:nvCxnSpPr>
            <p:cNvPr id="7" name="Straight Connector 6"/>
            <p:cNvCxnSpPr/>
            <p:nvPr/>
          </p:nvCxnSpPr>
          <p:spPr>
            <a:xfrm>
              <a:off x="1429486" y="3651870"/>
              <a:ext cx="523074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366756" y="2679762"/>
              <a:ext cx="529347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303320" y="1711199"/>
              <a:ext cx="535691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p:cNvSpPr txBox="1"/>
                <p:nvPr/>
              </p:nvSpPr>
              <p:spPr>
                <a:xfrm>
                  <a:off x="827584" y="1545636"/>
                  <a:ext cx="500843"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a:rPr>
                            </m:ctrlPr>
                          </m:sSubPr>
                          <m:e>
                            <m:r>
                              <a:rPr lang="en-US" sz="2000" b="0" i="1" smtClean="0">
                                <a:latin typeface="Cambria Math"/>
                              </a:rPr>
                              <m:t>𝑍</m:t>
                            </m:r>
                          </m:e>
                          <m:sub>
                            <m:r>
                              <a:rPr lang="en-US" sz="2000" b="0" i="1" smtClean="0">
                                <a:latin typeface="Cambria Math"/>
                              </a:rPr>
                              <m:t>1</m:t>
                            </m:r>
                          </m:sub>
                        </m:sSub>
                      </m:oMath>
                    </m:oMathPara>
                  </a14:m>
                  <a:endParaRPr lang="en-US" sz="2000" dirty="0"/>
                </a:p>
              </p:txBody>
            </p:sp>
          </mc:Choice>
          <mc:Fallback xmlns="">
            <p:sp>
              <p:nvSpPr>
                <p:cNvPr id="19" name="TextBox 18"/>
                <p:cNvSpPr txBox="1">
                  <a:spLocks noRot="1" noChangeAspect="1" noMove="1" noResize="1" noEditPoints="1" noAdjustHandles="1" noChangeArrowheads="1" noChangeShapeType="1" noTextEdit="1"/>
                </p:cNvSpPr>
                <p:nvPr/>
              </p:nvSpPr>
              <p:spPr>
                <a:xfrm>
                  <a:off x="827584" y="1545636"/>
                  <a:ext cx="500843" cy="400110"/>
                </a:xfrm>
                <a:prstGeom prst="rect">
                  <a:avLst/>
                </a:prstGeom>
                <a:blipFill rotWithShape="1">
                  <a:blip r:embed="rId7"/>
                  <a:stretch>
                    <a:fillRect r="-31373" b="-274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827584" y="2479728"/>
                  <a:ext cx="506804"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a:rPr>
                            </m:ctrlPr>
                          </m:sSubPr>
                          <m:e>
                            <m:r>
                              <a:rPr lang="en-US" sz="2000" b="0" i="1" smtClean="0">
                                <a:latin typeface="Cambria Math"/>
                              </a:rPr>
                              <m:t>𝑍</m:t>
                            </m:r>
                          </m:e>
                          <m:sub>
                            <m:r>
                              <a:rPr lang="en-US" sz="2000" b="0" i="1" smtClean="0">
                                <a:latin typeface="Cambria Math"/>
                              </a:rPr>
                              <m:t>2</m:t>
                            </m:r>
                          </m:sub>
                        </m:sSub>
                      </m:oMath>
                    </m:oMathPara>
                  </a14:m>
                  <a:endParaRPr lang="en-US" sz="2000" dirty="0"/>
                </a:p>
              </p:txBody>
            </p:sp>
          </mc:Choice>
          <mc:Fallback xmlns="">
            <p:sp>
              <p:nvSpPr>
                <p:cNvPr id="20" name="TextBox 19"/>
                <p:cNvSpPr txBox="1">
                  <a:spLocks noRot="1" noChangeAspect="1" noMove="1" noResize="1" noEditPoints="1" noAdjustHandles="1" noChangeArrowheads="1" noChangeShapeType="1" noTextEdit="1"/>
                </p:cNvSpPr>
                <p:nvPr/>
              </p:nvSpPr>
              <p:spPr>
                <a:xfrm>
                  <a:off x="827584" y="2479728"/>
                  <a:ext cx="506804" cy="400110"/>
                </a:xfrm>
                <a:prstGeom prst="rect">
                  <a:avLst/>
                </a:prstGeom>
                <a:blipFill rotWithShape="1">
                  <a:blip r:embed="rId8"/>
                  <a:stretch>
                    <a:fillRect r="-33333" b="-3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827584" y="3373866"/>
                  <a:ext cx="506804"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a:rPr>
                            </m:ctrlPr>
                          </m:sSubPr>
                          <m:e>
                            <m:r>
                              <a:rPr lang="en-US" sz="2000" b="0" i="1" smtClean="0">
                                <a:latin typeface="Cambria Math"/>
                              </a:rPr>
                              <m:t>𝑍</m:t>
                            </m:r>
                          </m:e>
                          <m:sub>
                            <m:r>
                              <a:rPr lang="en-US" sz="2000" b="0" i="1" smtClean="0">
                                <a:latin typeface="Cambria Math"/>
                              </a:rPr>
                              <m:t>3</m:t>
                            </m:r>
                          </m:sub>
                        </m:sSub>
                      </m:oMath>
                    </m:oMathPara>
                  </a14:m>
                  <a:endParaRPr lang="en-US" sz="2000" dirty="0"/>
                </a:p>
              </p:txBody>
            </p:sp>
          </mc:Choice>
          <mc:Fallback xmlns="">
            <p:sp>
              <p:nvSpPr>
                <p:cNvPr id="21" name="TextBox 20"/>
                <p:cNvSpPr txBox="1">
                  <a:spLocks noRot="1" noChangeAspect="1" noMove="1" noResize="1" noEditPoints="1" noAdjustHandles="1" noChangeArrowheads="1" noChangeShapeType="1" noTextEdit="1"/>
                </p:cNvSpPr>
                <p:nvPr/>
              </p:nvSpPr>
              <p:spPr>
                <a:xfrm>
                  <a:off x="827584" y="3373866"/>
                  <a:ext cx="506804" cy="400110"/>
                </a:xfrm>
                <a:prstGeom prst="rect">
                  <a:avLst/>
                </a:prstGeom>
                <a:blipFill rotWithShape="1">
                  <a:blip r:embed="rId9"/>
                  <a:stretch>
                    <a:fillRect r="-33333" b="-294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5481768" y="1109886"/>
                  <a:ext cx="895245"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a:rPr>
                            </m:ctrlPr>
                          </m:sSubPr>
                          <m:e>
                            <m:r>
                              <a:rPr lang="en-US" sz="2000" b="0" i="1" smtClean="0">
                                <a:latin typeface="Cambria Math"/>
                              </a:rPr>
                              <m:t>𝑐</m:t>
                            </m:r>
                          </m:e>
                          <m:sub>
                            <m:r>
                              <a:rPr lang="en-US" sz="2000" b="0" i="1" smtClean="0">
                                <a:latin typeface="Cambria Math"/>
                              </a:rPr>
                              <m:t>0</m:t>
                            </m:r>
                          </m:sub>
                        </m:sSub>
                        <m:r>
                          <a:rPr lang="en-US" sz="2000" b="0" i="0" smtClean="0">
                            <a:latin typeface="Cambria Math"/>
                          </a:rPr>
                          <m:t>, </m:t>
                        </m:r>
                        <m:sSub>
                          <m:sSubPr>
                            <m:ctrlPr>
                              <a:rPr lang="en-US" sz="2000" b="0" i="1" smtClean="0">
                                <a:latin typeface="Cambria Math"/>
                              </a:rPr>
                            </m:ctrlPr>
                          </m:sSubPr>
                          <m:e>
                            <m:r>
                              <a:rPr lang="en-US" sz="2000" b="0" i="1" smtClean="0">
                                <a:latin typeface="Cambria Math"/>
                              </a:rPr>
                              <m:t>  </m:t>
                            </m:r>
                            <m:r>
                              <a:rPr lang="en-US" sz="2000" b="0" i="1" smtClean="0">
                                <a:latin typeface="Cambria Math"/>
                                <a:ea typeface="Cambria Math"/>
                              </a:rPr>
                              <m:t>𝜌</m:t>
                            </m:r>
                          </m:e>
                          <m:sub>
                            <m:r>
                              <a:rPr lang="en-US" sz="2000" b="0" i="1" smtClean="0">
                                <a:latin typeface="Cambria Math"/>
                              </a:rPr>
                              <m:t>0</m:t>
                            </m:r>
                          </m:sub>
                        </m:sSub>
                      </m:oMath>
                    </m:oMathPara>
                  </a14:m>
                  <a:endParaRPr lang="en-US" sz="2000" dirty="0"/>
                </a:p>
              </p:txBody>
            </p:sp>
          </mc:Choice>
          <mc:Fallback xmlns="">
            <p:sp>
              <p:nvSpPr>
                <p:cNvPr id="22" name="TextBox 21"/>
                <p:cNvSpPr txBox="1">
                  <a:spLocks noRot="1" noChangeAspect="1" noMove="1" noResize="1" noEditPoints="1" noAdjustHandles="1" noChangeArrowheads="1" noChangeShapeType="1" noTextEdit="1"/>
                </p:cNvSpPr>
                <p:nvPr/>
              </p:nvSpPr>
              <p:spPr>
                <a:xfrm>
                  <a:off x="5481768" y="1109886"/>
                  <a:ext cx="895245" cy="400110"/>
                </a:xfrm>
                <a:prstGeom prst="rect">
                  <a:avLst/>
                </a:prstGeom>
                <a:blipFill rotWithShape="1">
                  <a:blip r:embed="rId10"/>
                  <a:stretch>
                    <a:fillRect r="-45556" b="-4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5568738" y="1940228"/>
                  <a:ext cx="883319"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a:rPr>
                            </m:ctrlPr>
                          </m:sSubPr>
                          <m:e>
                            <m:r>
                              <a:rPr lang="en-US" sz="2000" i="1">
                                <a:latin typeface="Cambria Math"/>
                              </a:rPr>
                              <m:t>𝑐</m:t>
                            </m:r>
                          </m:e>
                          <m:sub>
                            <m:r>
                              <a:rPr lang="en-US" sz="2000" b="0" i="1" smtClean="0">
                                <a:latin typeface="Cambria Math"/>
                              </a:rPr>
                              <m:t>1</m:t>
                            </m:r>
                          </m:sub>
                        </m:sSub>
                        <m:r>
                          <a:rPr lang="en-US" sz="2000" b="0" i="1" smtClean="0">
                            <a:latin typeface="Cambria Math"/>
                          </a:rPr>
                          <m:t>,</m:t>
                        </m:r>
                        <m:sSub>
                          <m:sSubPr>
                            <m:ctrlPr>
                              <a:rPr lang="en-US" sz="2000" i="1">
                                <a:latin typeface="Cambria Math"/>
                              </a:rPr>
                            </m:ctrlPr>
                          </m:sSubPr>
                          <m:e>
                            <m:r>
                              <a:rPr lang="en-US" sz="2000" i="1">
                                <a:latin typeface="Cambria Math"/>
                              </a:rPr>
                              <m:t>  </m:t>
                            </m:r>
                            <m:r>
                              <a:rPr lang="en-US" sz="2000" i="1">
                                <a:latin typeface="Cambria Math"/>
                                <a:ea typeface="Cambria Math"/>
                              </a:rPr>
                              <m:t>𝜌</m:t>
                            </m:r>
                          </m:e>
                          <m:sub>
                            <m:r>
                              <a:rPr lang="en-US" sz="2000" b="0" i="1" smtClean="0">
                                <a:latin typeface="Cambria Math"/>
                                <a:ea typeface="Cambria Math"/>
                              </a:rPr>
                              <m:t>1</m:t>
                            </m:r>
                          </m:sub>
                        </m:sSub>
                      </m:oMath>
                    </m:oMathPara>
                  </a14:m>
                  <a:endParaRPr lang="en-US" sz="2000" dirty="0"/>
                </a:p>
              </p:txBody>
            </p:sp>
          </mc:Choice>
          <mc:Fallback xmlns="">
            <p:sp>
              <p:nvSpPr>
                <p:cNvPr id="23" name="Rectangle 22"/>
                <p:cNvSpPr>
                  <a:spLocks noRot="1" noChangeAspect="1" noMove="1" noResize="1" noEditPoints="1" noAdjustHandles="1" noChangeArrowheads="1" noChangeShapeType="1" noTextEdit="1"/>
                </p:cNvSpPr>
                <p:nvPr/>
              </p:nvSpPr>
              <p:spPr>
                <a:xfrm>
                  <a:off x="5568738" y="1940228"/>
                  <a:ext cx="883319" cy="400110"/>
                </a:xfrm>
                <a:prstGeom prst="rect">
                  <a:avLst/>
                </a:prstGeom>
                <a:blipFill rotWithShape="1">
                  <a:blip r:embed="rId11"/>
                  <a:stretch>
                    <a:fillRect r="-44944" b="-4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5529065" y="2934719"/>
                  <a:ext cx="895245"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a:rPr>
                            </m:ctrlPr>
                          </m:sSubPr>
                          <m:e>
                            <m:r>
                              <a:rPr lang="en-US" sz="2000" i="1">
                                <a:latin typeface="Cambria Math"/>
                              </a:rPr>
                              <m:t>𝑐</m:t>
                            </m:r>
                          </m:e>
                          <m:sub>
                            <m:r>
                              <a:rPr lang="en-US" sz="2000" b="0" i="1" smtClean="0">
                                <a:latin typeface="Cambria Math"/>
                              </a:rPr>
                              <m:t>2</m:t>
                            </m:r>
                          </m:sub>
                        </m:sSub>
                        <m:r>
                          <a:rPr lang="en-US" sz="2000" b="0" i="1" smtClean="0">
                            <a:latin typeface="Cambria Math"/>
                          </a:rPr>
                          <m:t>,</m:t>
                        </m:r>
                        <m:sSub>
                          <m:sSubPr>
                            <m:ctrlPr>
                              <a:rPr lang="en-US" sz="2000" i="1">
                                <a:latin typeface="Cambria Math"/>
                              </a:rPr>
                            </m:ctrlPr>
                          </m:sSubPr>
                          <m:e>
                            <m:r>
                              <a:rPr lang="en-US" sz="2000" i="1">
                                <a:latin typeface="Cambria Math"/>
                              </a:rPr>
                              <m:t>  </m:t>
                            </m:r>
                            <m:r>
                              <a:rPr lang="en-US" sz="2000" i="1">
                                <a:latin typeface="Cambria Math"/>
                                <a:ea typeface="Cambria Math"/>
                              </a:rPr>
                              <m:t>𝜌</m:t>
                            </m:r>
                          </m:e>
                          <m:sub>
                            <m:r>
                              <a:rPr lang="en-US" sz="2000" b="0" i="1" smtClean="0">
                                <a:latin typeface="Cambria Math"/>
                                <a:ea typeface="Cambria Math"/>
                              </a:rPr>
                              <m:t>2</m:t>
                            </m:r>
                          </m:sub>
                        </m:sSub>
                      </m:oMath>
                    </m:oMathPara>
                  </a14:m>
                  <a:endParaRPr lang="en-US" sz="2000" dirty="0"/>
                </a:p>
              </p:txBody>
            </p:sp>
          </mc:Choice>
          <mc:Fallback xmlns="">
            <p:sp>
              <p:nvSpPr>
                <p:cNvPr id="24" name="Rectangle 23"/>
                <p:cNvSpPr>
                  <a:spLocks noRot="1" noChangeAspect="1" noMove="1" noResize="1" noEditPoints="1" noAdjustHandles="1" noChangeArrowheads="1" noChangeShapeType="1" noTextEdit="1"/>
                </p:cNvSpPr>
                <p:nvPr/>
              </p:nvSpPr>
              <p:spPr>
                <a:xfrm>
                  <a:off x="5529065" y="2934719"/>
                  <a:ext cx="895245" cy="400110"/>
                </a:xfrm>
                <a:prstGeom prst="rect">
                  <a:avLst/>
                </a:prstGeom>
                <a:blipFill rotWithShape="1">
                  <a:blip r:embed="rId12"/>
                  <a:stretch>
                    <a:fillRect r="-45556" b="-4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5568737" y="3867894"/>
                  <a:ext cx="895245"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a:rPr>
                            </m:ctrlPr>
                          </m:sSubPr>
                          <m:e>
                            <m:r>
                              <a:rPr lang="en-US" sz="2000" i="1">
                                <a:latin typeface="Cambria Math"/>
                              </a:rPr>
                              <m:t>𝑐</m:t>
                            </m:r>
                          </m:e>
                          <m:sub>
                            <m:r>
                              <a:rPr lang="en-US" sz="2000" b="0" i="1" smtClean="0">
                                <a:latin typeface="Cambria Math"/>
                              </a:rPr>
                              <m:t>3</m:t>
                            </m:r>
                          </m:sub>
                        </m:sSub>
                        <m:r>
                          <a:rPr lang="en-US" sz="2000" b="0" i="1" smtClean="0">
                            <a:latin typeface="Cambria Math"/>
                          </a:rPr>
                          <m:t>,</m:t>
                        </m:r>
                        <m:sSub>
                          <m:sSubPr>
                            <m:ctrlPr>
                              <a:rPr lang="en-US" sz="2000" i="1">
                                <a:latin typeface="Cambria Math"/>
                              </a:rPr>
                            </m:ctrlPr>
                          </m:sSubPr>
                          <m:e>
                            <m:r>
                              <a:rPr lang="en-US" sz="2000" i="1">
                                <a:latin typeface="Cambria Math"/>
                              </a:rPr>
                              <m:t>  </m:t>
                            </m:r>
                            <m:r>
                              <a:rPr lang="en-US" sz="2000" i="1">
                                <a:latin typeface="Cambria Math"/>
                                <a:ea typeface="Cambria Math"/>
                              </a:rPr>
                              <m:t>𝜌</m:t>
                            </m:r>
                          </m:e>
                          <m:sub>
                            <m:r>
                              <a:rPr lang="en-US" sz="2000" b="0" i="1" smtClean="0">
                                <a:latin typeface="Cambria Math"/>
                                <a:ea typeface="Cambria Math"/>
                              </a:rPr>
                              <m:t>3</m:t>
                            </m:r>
                          </m:sub>
                        </m:sSub>
                      </m:oMath>
                    </m:oMathPara>
                  </a14:m>
                  <a:endParaRPr lang="en-US" sz="2000" dirty="0"/>
                </a:p>
              </p:txBody>
            </p:sp>
          </mc:Choice>
          <mc:Fallback xmlns="">
            <p:sp>
              <p:nvSpPr>
                <p:cNvPr id="25" name="Rectangle 24"/>
                <p:cNvSpPr>
                  <a:spLocks noRot="1" noChangeAspect="1" noMove="1" noResize="1" noEditPoints="1" noAdjustHandles="1" noChangeArrowheads="1" noChangeShapeType="1" noTextEdit="1"/>
                </p:cNvSpPr>
                <p:nvPr/>
              </p:nvSpPr>
              <p:spPr>
                <a:xfrm>
                  <a:off x="5568737" y="3867894"/>
                  <a:ext cx="895245" cy="400110"/>
                </a:xfrm>
                <a:prstGeom prst="rect">
                  <a:avLst/>
                </a:prstGeom>
                <a:blipFill rotWithShape="1">
                  <a:blip r:embed="rId13"/>
                  <a:stretch>
                    <a:fillRect r="-45556" b="-40000"/>
                  </a:stretch>
                </a:blipFill>
              </p:spPr>
              <p:txBody>
                <a:bodyPr/>
                <a:lstStyle/>
                <a:p>
                  <a:r>
                    <a:rPr lang="en-US">
                      <a:noFill/>
                    </a:rPr>
                    <a:t> </a:t>
                  </a:r>
                </a:p>
              </p:txBody>
            </p:sp>
          </mc:Fallback>
        </mc:AlternateContent>
        <p:sp>
          <p:nvSpPr>
            <p:cNvPr id="17" name="TextBox 16"/>
            <p:cNvSpPr txBox="1"/>
            <p:nvPr/>
          </p:nvSpPr>
          <p:spPr>
            <a:xfrm>
              <a:off x="6645712" y="1428749"/>
              <a:ext cx="1776747" cy="587750"/>
            </a:xfrm>
            <a:prstGeom prst="rect">
              <a:avLst/>
            </a:prstGeom>
            <a:noFill/>
          </p:spPr>
          <p:txBody>
            <a:bodyPr wrap="none" rtlCol="0">
              <a:spAutoFit/>
            </a:bodyPr>
            <a:lstStyle/>
            <a:p>
              <a:r>
                <a:rPr lang="en-US" sz="2200" dirty="0" smtClean="0"/>
                <a:t>Top salt</a:t>
              </a:r>
              <a:endParaRPr lang="en-US" sz="2200" dirty="0"/>
            </a:p>
          </p:txBody>
        </p:sp>
        <p:sp>
          <p:nvSpPr>
            <p:cNvPr id="18" name="TextBox 17"/>
            <p:cNvSpPr txBox="1"/>
            <p:nvPr/>
          </p:nvSpPr>
          <p:spPr>
            <a:xfrm>
              <a:off x="6629054" y="2419350"/>
              <a:ext cx="2153946" cy="629733"/>
            </a:xfrm>
            <a:prstGeom prst="rect">
              <a:avLst/>
            </a:prstGeom>
            <a:noFill/>
          </p:spPr>
          <p:txBody>
            <a:bodyPr wrap="none" rtlCol="0">
              <a:spAutoFit/>
            </a:bodyPr>
            <a:lstStyle/>
            <a:p>
              <a:r>
                <a:rPr lang="en-US" sz="2400" dirty="0" smtClean="0"/>
                <a:t>Base salt</a:t>
              </a:r>
              <a:endParaRPr lang="en-US" sz="2400" dirty="0"/>
            </a:p>
          </p:txBody>
        </p:sp>
        <p:sp>
          <p:nvSpPr>
            <p:cNvPr id="19" name="TextBox 18"/>
            <p:cNvSpPr txBox="1"/>
            <p:nvPr/>
          </p:nvSpPr>
          <p:spPr>
            <a:xfrm>
              <a:off x="6661532" y="3405485"/>
              <a:ext cx="958468" cy="461665"/>
            </a:xfrm>
            <a:prstGeom prst="rect">
              <a:avLst/>
            </a:prstGeom>
            <a:noFill/>
          </p:spPr>
          <p:txBody>
            <a:bodyPr wrap="none" rtlCol="0">
              <a:spAutoFit/>
            </a:bodyPr>
            <a:lstStyle/>
            <a:p>
              <a:r>
                <a:rPr lang="en-US" sz="2400" dirty="0" smtClean="0"/>
                <a:t>Target</a:t>
              </a:r>
              <a:endParaRPr lang="en-US" sz="2400" dirty="0"/>
            </a:p>
          </p:txBody>
        </p:sp>
        <p:cxnSp>
          <p:nvCxnSpPr>
            <p:cNvPr id="20" name="Straight Connector 19"/>
            <p:cNvCxnSpPr/>
            <p:nvPr/>
          </p:nvCxnSpPr>
          <p:spPr>
            <a:xfrm>
              <a:off x="1577764" y="897564"/>
              <a:ext cx="1698092" cy="2774123"/>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flipV="1">
              <a:off x="3275856" y="897564"/>
              <a:ext cx="1440160" cy="2774123"/>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2" name="TextBox 21"/>
                <p:cNvSpPr txBox="1"/>
                <p:nvPr/>
              </p:nvSpPr>
              <p:spPr>
                <a:xfrm>
                  <a:off x="1289279" y="1287544"/>
                  <a:ext cx="55573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𝑇</m:t>
                            </m:r>
                          </m:e>
                          <m:sub>
                            <m:r>
                              <a:rPr lang="en-US" b="0" i="1" smtClean="0">
                                <a:latin typeface="Cambria Math"/>
                              </a:rPr>
                              <m:t>01</m:t>
                            </m:r>
                          </m:sub>
                        </m:sSub>
                      </m:oMath>
                    </m:oMathPara>
                  </a14:m>
                  <a:endParaRPr lang="en-US" dirty="0"/>
                </a:p>
              </p:txBody>
            </p:sp>
          </mc:Choice>
          <mc:Fallback xmlns="">
            <p:sp>
              <p:nvSpPr>
                <p:cNvPr id="31" name="TextBox 30"/>
                <p:cNvSpPr txBox="1">
                  <a:spLocks noRot="1" noChangeAspect="1" noMove="1" noResize="1" noEditPoints="1" noAdjustHandles="1" noChangeArrowheads="1" noChangeShapeType="1" noTextEdit="1"/>
                </p:cNvSpPr>
                <p:nvPr/>
              </p:nvSpPr>
              <p:spPr>
                <a:xfrm>
                  <a:off x="1289279" y="1287544"/>
                  <a:ext cx="555731" cy="369332"/>
                </a:xfrm>
                <a:prstGeom prst="rect">
                  <a:avLst/>
                </a:prstGeom>
                <a:blipFill rotWithShape="1">
                  <a:blip r:embed="rId14"/>
                  <a:stretch>
                    <a:fillRect r="-33929" b="-304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1880151" y="2263578"/>
                  <a:ext cx="55040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𝑇</m:t>
                            </m:r>
                          </m:e>
                          <m:sub>
                            <m:r>
                              <a:rPr lang="en-US" b="0" i="1" smtClean="0">
                                <a:latin typeface="Cambria Math"/>
                              </a:rPr>
                              <m:t>12</m:t>
                            </m:r>
                          </m:sub>
                        </m:sSub>
                      </m:oMath>
                    </m:oMathPara>
                  </a14:m>
                  <a:endParaRPr lang="en-US" dirty="0"/>
                </a:p>
              </p:txBody>
            </p:sp>
          </mc:Choice>
          <mc:Fallback xmlns="">
            <p:sp>
              <p:nvSpPr>
                <p:cNvPr id="23" name="TextBox 22"/>
                <p:cNvSpPr txBox="1">
                  <a:spLocks noRot="1" noChangeAspect="1" noMove="1" noResize="1" noEditPoints="1" noAdjustHandles="1" noChangeArrowheads="1" noChangeShapeType="1" noTextEdit="1"/>
                </p:cNvSpPr>
                <p:nvPr/>
              </p:nvSpPr>
              <p:spPr>
                <a:xfrm>
                  <a:off x="1880151" y="2263578"/>
                  <a:ext cx="550407" cy="369332"/>
                </a:xfrm>
                <a:prstGeom prst="rect">
                  <a:avLst/>
                </a:prstGeom>
                <a:blipFill rotWithShape="1">
                  <a:blip r:embed="rId15"/>
                  <a:stretch>
                    <a:fillRect r="-41509" b="-363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2519772" y="3220820"/>
                  <a:ext cx="48840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𝑅</m:t>
                            </m:r>
                          </m:e>
                          <m:sub>
                            <m:r>
                              <a:rPr lang="en-US" b="0" i="1" smtClean="0">
                                <a:latin typeface="Cambria Math"/>
                              </a:rPr>
                              <m:t>3</m:t>
                            </m:r>
                          </m:sub>
                        </m:sSub>
                      </m:oMath>
                    </m:oMathPara>
                  </a14:m>
                  <a:endParaRPr lang="en-US" dirty="0"/>
                </a:p>
              </p:txBody>
            </p:sp>
          </mc:Choice>
          <mc:Fallback xmlns="">
            <p:sp>
              <p:nvSpPr>
                <p:cNvPr id="33" name="TextBox 32"/>
                <p:cNvSpPr txBox="1">
                  <a:spLocks noRot="1" noChangeAspect="1" noMove="1" noResize="1" noEditPoints="1" noAdjustHandles="1" noChangeArrowheads="1" noChangeShapeType="1" noTextEdit="1"/>
                </p:cNvSpPr>
                <p:nvPr/>
              </p:nvSpPr>
              <p:spPr>
                <a:xfrm>
                  <a:off x="2519772" y="3220820"/>
                  <a:ext cx="488402" cy="369332"/>
                </a:xfrm>
                <a:prstGeom prst="rect">
                  <a:avLst/>
                </a:prstGeom>
                <a:blipFill rotWithShape="1">
                  <a:blip r:embed="rId16"/>
                  <a:stretch>
                    <a:fillRect r="-28571" b="-276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3701548" y="2631279"/>
                  <a:ext cx="55573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𝑇</m:t>
                            </m:r>
                          </m:e>
                          <m:sub>
                            <m:r>
                              <a:rPr lang="en-US" b="0" i="1" smtClean="0">
                                <a:latin typeface="Cambria Math"/>
                              </a:rPr>
                              <m:t>21</m:t>
                            </m:r>
                          </m:sub>
                        </m:sSub>
                      </m:oMath>
                    </m:oMathPara>
                  </a14:m>
                  <a:endParaRPr lang="en-US" dirty="0"/>
                </a:p>
              </p:txBody>
            </p:sp>
          </mc:Choice>
          <mc:Fallback xmlns="">
            <p:sp>
              <p:nvSpPr>
                <p:cNvPr id="34" name="TextBox 33"/>
                <p:cNvSpPr txBox="1">
                  <a:spLocks noRot="1" noChangeAspect="1" noMove="1" noResize="1" noEditPoints="1" noAdjustHandles="1" noChangeArrowheads="1" noChangeShapeType="1" noTextEdit="1"/>
                </p:cNvSpPr>
                <p:nvPr/>
              </p:nvSpPr>
              <p:spPr>
                <a:xfrm>
                  <a:off x="3701548" y="2631279"/>
                  <a:ext cx="555730" cy="369332"/>
                </a:xfrm>
                <a:prstGeom prst="rect">
                  <a:avLst/>
                </a:prstGeom>
                <a:blipFill rotWithShape="1">
                  <a:blip r:embed="rId17"/>
                  <a:stretch>
                    <a:fillRect r="-35714" b="-304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4211962" y="1647378"/>
                  <a:ext cx="55040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𝑇</m:t>
                            </m:r>
                          </m:e>
                          <m:sub>
                            <m:r>
                              <a:rPr lang="en-US" b="0" i="1" smtClean="0">
                                <a:latin typeface="Cambria Math"/>
                              </a:rPr>
                              <m:t>10</m:t>
                            </m:r>
                          </m:sub>
                        </m:sSub>
                      </m:oMath>
                    </m:oMathPara>
                  </a14:m>
                  <a:endParaRPr lang="en-US" dirty="0"/>
                </a:p>
              </p:txBody>
            </p:sp>
          </mc:Choice>
          <mc:Fallback xmlns="">
            <p:sp>
              <p:nvSpPr>
                <p:cNvPr id="35" name="TextBox 34"/>
                <p:cNvSpPr txBox="1">
                  <a:spLocks noRot="1" noChangeAspect="1" noMove="1" noResize="1" noEditPoints="1" noAdjustHandles="1" noChangeArrowheads="1" noChangeShapeType="1" noTextEdit="1"/>
                </p:cNvSpPr>
                <p:nvPr/>
              </p:nvSpPr>
              <p:spPr>
                <a:xfrm>
                  <a:off x="4211962" y="1647378"/>
                  <a:ext cx="550407" cy="369332"/>
                </a:xfrm>
                <a:prstGeom prst="rect">
                  <a:avLst/>
                </a:prstGeom>
                <a:blipFill rotWithShape="1">
                  <a:blip r:embed="rId18"/>
                  <a:stretch>
                    <a:fillRect r="-34545" b="-27660"/>
                  </a:stretch>
                </a:blipFill>
              </p:spPr>
              <p:txBody>
                <a:bodyPr/>
                <a:lstStyle/>
                <a:p>
                  <a:r>
                    <a:rPr lang="en-US">
                      <a:noFill/>
                    </a:rPr>
                    <a:t> </a:t>
                  </a:r>
                </a:p>
              </p:txBody>
            </p:sp>
          </mc:Fallback>
        </mc:AlternateContent>
        <p:sp>
          <p:nvSpPr>
            <p:cNvPr id="27" name="Explosion 1 26"/>
            <p:cNvSpPr/>
            <p:nvPr/>
          </p:nvSpPr>
          <p:spPr>
            <a:xfrm>
              <a:off x="1303319" y="627534"/>
              <a:ext cx="470536" cy="270030"/>
            </a:xfrm>
            <a:prstGeom prst="irregularSeal1">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Merge 27"/>
            <p:cNvSpPr/>
            <p:nvPr/>
          </p:nvSpPr>
          <p:spPr>
            <a:xfrm flipH="1">
              <a:off x="4572001" y="600531"/>
              <a:ext cx="313689" cy="297033"/>
            </a:xfrm>
            <a:prstGeom prst="flowChartMerg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p:cNvCxnSpPr/>
            <p:nvPr/>
          </p:nvCxnSpPr>
          <p:spPr>
            <a:xfrm>
              <a:off x="1691680" y="897564"/>
              <a:ext cx="1584176" cy="1762382"/>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30" name="Straight Connector 29"/>
            <p:cNvCxnSpPr>
              <a:endCxn id="28" idx="2"/>
            </p:cNvCxnSpPr>
            <p:nvPr/>
          </p:nvCxnSpPr>
          <p:spPr>
            <a:xfrm flipV="1">
              <a:off x="3275856" y="897564"/>
              <a:ext cx="1452988" cy="1782198"/>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1" name="TextBox 30"/>
                <p:cNvSpPr txBox="1"/>
                <p:nvPr/>
              </p:nvSpPr>
              <p:spPr>
                <a:xfrm>
                  <a:off x="2998157" y="2079023"/>
                  <a:ext cx="48840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𝑅</m:t>
                            </m:r>
                          </m:e>
                          <m:sub>
                            <m:r>
                              <a:rPr lang="en-US" b="0" i="1" smtClean="0">
                                <a:latin typeface="Cambria Math"/>
                              </a:rPr>
                              <m:t>2</m:t>
                            </m:r>
                          </m:sub>
                        </m:sSub>
                      </m:oMath>
                    </m:oMathPara>
                  </a14:m>
                  <a:endParaRPr lang="en-US" dirty="0"/>
                </a:p>
              </p:txBody>
            </p:sp>
          </mc:Choice>
          <mc:Fallback xmlns="">
            <p:sp>
              <p:nvSpPr>
                <p:cNvPr id="40" name="TextBox 39"/>
                <p:cNvSpPr txBox="1">
                  <a:spLocks noRot="1" noChangeAspect="1" noMove="1" noResize="1" noEditPoints="1" noAdjustHandles="1" noChangeArrowheads="1" noChangeShapeType="1" noTextEdit="1"/>
                </p:cNvSpPr>
                <p:nvPr/>
              </p:nvSpPr>
              <p:spPr>
                <a:xfrm>
                  <a:off x="2998157" y="2079023"/>
                  <a:ext cx="488402" cy="369332"/>
                </a:xfrm>
                <a:prstGeom prst="rect">
                  <a:avLst/>
                </a:prstGeom>
                <a:blipFill rotWithShape="1">
                  <a:blip r:embed="rId19"/>
                  <a:stretch>
                    <a:fillRect r="-28571" b="-27660"/>
                  </a:stretch>
                </a:blipFill>
              </p:spPr>
              <p:txBody>
                <a:bodyPr/>
                <a:lstStyle/>
                <a:p>
                  <a:r>
                    <a:rPr lang="en-US">
                      <a:noFill/>
                    </a:rPr>
                    <a:t> </a:t>
                  </a:r>
                </a:p>
              </p:txBody>
            </p:sp>
          </mc:Fallback>
        </mc:AlternateContent>
        <p:cxnSp>
          <p:nvCxnSpPr>
            <p:cNvPr id="32" name="Straight Connector 31"/>
            <p:cNvCxnSpPr/>
            <p:nvPr/>
          </p:nvCxnSpPr>
          <p:spPr>
            <a:xfrm>
              <a:off x="1763688" y="843558"/>
              <a:ext cx="1512168" cy="883913"/>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33" name="Straight Connector 32"/>
            <p:cNvCxnSpPr>
              <a:endCxn id="28" idx="2"/>
            </p:cNvCxnSpPr>
            <p:nvPr/>
          </p:nvCxnSpPr>
          <p:spPr>
            <a:xfrm flipV="1">
              <a:off x="3275856" y="897565"/>
              <a:ext cx="1452988" cy="813635"/>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4" name="TextBox 33"/>
                <p:cNvSpPr txBox="1"/>
                <p:nvPr/>
              </p:nvSpPr>
              <p:spPr>
                <a:xfrm>
                  <a:off x="2985834" y="1191657"/>
                  <a:ext cx="48308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𝑅</m:t>
                            </m:r>
                          </m:e>
                          <m:sub>
                            <m:r>
                              <a:rPr lang="en-US" b="0" i="1" smtClean="0">
                                <a:latin typeface="Cambria Math"/>
                              </a:rPr>
                              <m:t>1</m:t>
                            </m:r>
                          </m:sub>
                        </m:sSub>
                      </m:oMath>
                    </m:oMathPara>
                  </a14:m>
                  <a:endParaRPr lang="en-US" dirty="0"/>
                </a:p>
              </p:txBody>
            </p:sp>
          </mc:Choice>
          <mc:Fallback xmlns="">
            <p:sp>
              <p:nvSpPr>
                <p:cNvPr id="43" name="TextBox 42"/>
                <p:cNvSpPr txBox="1">
                  <a:spLocks noRot="1" noChangeAspect="1" noMove="1" noResize="1" noEditPoints="1" noAdjustHandles="1" noChangeArrowheads="1" noChangeShapeType="1" noTextEdit="1"/>
                </p:cNvSpPr>
                <p:nvPr/>
              </p:nvSpPr>
              <p:spPr>
                <a:xfrm>
                  <a:off x="2985834" y="1191657"/>
                  <a:ext cx="483080" cy="369332"/>
                </a:xfrm>
                <a:prstGeom prst="rect">
                  <a:avLst/>
                </a:prstGeom>
                <a:blipFill rotWithShape="1">
                  <a:blip r:embed="rId20"/>
                  <a:stretch>
                    <a:fillRect r="-29167" b="-30435"/>
                  </a:stretch>
                </a:blipFill>
              </p:spPr>
              <p:txBody>
                <a:bodyPr/>
                <a:lstStyle/>
                <a:p>
                  <a:r>
                    <a:rPr lang="en-US">
                      <a:noFill/>
                    </a:rPr>
                    <a:t> </a:t>
                  </a:r>
                </a:p>
              </p:txBody>
            </p:sp>
          </mc:Fallback>
        </mc:AlternateContent>
      </p:grpSp>
      <p:sp>
        <p:nvSpPr>
          <p:cNvPr id="35" name="Left Brace 34"/>
          <p:cNvSpPr/>
          <p:nvPr/>
        </p:nvSpPr>
        <p:spPr>
          <a:xfrm rot="16200000">
            <a:off x="3577365" y="1002055"/>
            <a:ext cx="278332" cy="1032258"/>
          </a:xfrm>
          <a:prstGeom prst="leftBrace">
            <a:avLst/>
          </a:prstGeom>
          <a:no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p>
        </p:txBody>
      </p:sp>
      <p:sp>
        <p:nvSpPr>
          <p:cNvPr id="36" name="Left Brace 35"/>
          <p:cNvSpPr/>
          <p:nvPr/>
        </p:nvSpPr>
        <p:spPr>
          <a:xfrm rot="16200000">
            <a:off x="6109234" y="679984"/>
            <a:ext cx="278332" cy="1676400"/>
          </a:xfrm>
          <a:prstGeom prst="leftBrace">
            <a:avLst/>
          </a:prstGeom>
          <a:no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p>
        </p:txBody>
      </p:sp>
      <mc:AlternateContent xmlns:mc="http://schemas.openxmlformats.org/markup-compatibility/2006" xmlns:a14="http://schemas.microsoft.com/office/drawing/2010/main">
        <mc:Choice Requires="a14">
          <p:sp>
            <p:nvSpPr>
              <p:cNvPr id="37" name="TextBox 36"/>
              <p:cNvSpPr txBox="1"/>
              <p:nvPr/>
            </p:nvSpPr>
            <p:spPr>
              <a:xfrm>
                <a:off x="3435877" y="1622852"/>
                <a:ext cx="561308" cy="4154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2100" b="1" i="1" smtClean="0">
                              <a:latin typeface="Cambria Math"/>
                            </a:rPr>
                          </m:ctrlPr>
                        </m:sSubSupPr>
                        <m:e>
                          <m:r>
                            <a:rPr lang="en-US" sz="2100" b="1" i="1" smtClean="0">
                              <a:latin typeface="Cambria Math"/>
                            </a:rPr>
                            <m:t>𝑹</m:t>
                          </m:r>
                        </m:e>
                        <m:sub>
                          <m:r>
                            <a:rPr lang="en-US" sz="2100" b="1" i="1" smtClean="0">
                              <a:latin typeface="Cambria Math"/>
                            </a:rPr>
                            <m:t>𝟐</m:t>
                          </m:r>
                        </m:sub>
                        <m:sup>
                          <m:r>
                            <a:rPr lang="en-US" sz="2100" b="1" i="1" smtClean="0">
                              <a:latin typeface="Cambria Math"/>
                            </a:rPr>
                            <m:t>′</m:t>
                          </m:r>
                        </m:sup>
                      </m:sSubSup>
                    </m:oMath>
                  </m:oMathPara>
                </a14:m>
                <a:endParaRPr lang="en-US" sz="2100" b="1" dirty="0"/>
              </a:p>
            </p:txBody>
          </p:sp>
        </mc:Choice>
        <mc:Fallback xmlns="">
          <p:sp>
            <p:nvSpPr>
              <p:cNvPr id="37" name="TextBox 36"/>
              <p:cNvSpPr txBox="1">
                <a:spLocks noRot="1" noChangeAspect="1" noMove="1" noResize="1" noEditPoints="1" noAdjustHandles="1" noChangeArrowheads="1" noChangeShapeType="1" noTextEdit="1"/>
              </p:cNvSpPr>
              <p:nvPr/>
            </p:nvSpPr>
            <p:spPr>
              <a:xfrm>
                <a:off x="3435877" y="1622852"/>
                <a:ext cx="561308" cy="415498"/>
              </a:xfrm>
              <a:prstGeom prst="rect">
                <a:avLst/>
              </a:prstGeom>
              <a:blipFill rotWithShape="1">
                <a:blip r:embed="rId21"/>
                <a:stretch>
                  <a:fillRect b="-29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p:cNvSpPr/>
              <p:nvPr/>
            </p:nvSpPr>
            <p:spPr>
              <a:xfrm>
                <a:off x="5994196" y="1592818"/>
                <a:ext cx="50840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b="1" i="1" smtClean="0">
                              <a:latin typeface="Cambria Math"/>
                            </a:rPr>
                          </m:ctrlPr>
                        </m:sSubSupPr>
                        <m:e>
                          <m:r>
                            <a:rPr lang="en-US" b="1" i="1">
                              <a:latin typeface="Cambria Math"/>
                            </a:rPr>
                            <m:t>𝑹</m:t>
                          </m:r>
                        </m:e>
                        <m:sub>
                          <m:r>
                            <a:rPr lang="en-US" b="1" i="1" smtClean="0">
                              <a:latin typeface="Cambria Math"/>
                            </a:rPr>
                            <m:t>𝟑</m:t>
                          </m:r>
                        </m:sub>
                        <m:sup>
                          <m:r>
                            <a:rPr lang="en-US" b="1" i="1">
                              <a:latin typeface="Cambria Math"/>
                            </a:rPr>
                            <m:t>′</m:t>
                          </m:r>
                        </m:sup>
                      </m:sSubSup>
                    </m:oMath>
                  </m:oMathPara>
                </a14:m>
                <a:endParaRPr lang="en-US" dirty="0"/>
              </a:p>
            </p:txBody>
          </p:sp>
        </mc:Choice>
        <mc:Fallback xmlns="">
          <p:sp>
            <p:nvSpPr>
              <p:cNvPr id="38" name="Rectangle 37"/>
              <p:cNvSpPr>
                <a:spLocks noRot="1" noChangeAspect="1" noMove="1" noResize="1" noEditPoints="1" noAdjustHandles="1" noChangeArrowheads="1" noChangeShapeType="1" noTextEdit="1"/>
              </p:cNvSpPr>
              <p:nvPr/>
            </p:nvSpPr>
            <p:spPr>
              <a:xfrm>
                <a:off x="5994196" y="1592818"/>
                <a:ext cx="508408" cy="369332"/>
              </a:xfrm>
              <a:prstGeom prst="rect">
                <a:avLst/>
              </a:prstGeom>
              <a:blipFill rotWithShape="1">
                <a:blip r:embed="rId22"/>
                <a:stretch>
                  <a:fillRect/>
                </a:stretch>
              </a:blipFill>
            </p:spPr>
            <p:txBody>
              <a:bodyPr/>
              <a:lstStyle/>
              <a:p>
                <a:r>
                  <a:rPr lang="en-US">
                    <a:noFill/>
                  </a:rPr>
                  <a:t> </a:t>
                </a:r>
              </a:p>
            </p:txBody>
          </p:sp>
        </mc:Fallback>
      </mc:AlternateContent>
      <p:sp>
        <p:nvSpPr>
          <p:cNvPr id="39" name="TextBox 38"/>
          <p:cNvSpPr txBox="1"/>
          <p:nvPr/>
        </p:nvSpPr>
        <p:spPr>
          <a:xfrm>
            <a:off x="1447800" y="-19050"/>
            <a:ext cx="6641562" cy="1077218"/>
          </a:xfrm>
          <a:prstGeom prst="rect">
            <a:avLst/>
          </a:prstGeom>
          <a:noFill/>
        </p:spPr>
        <p:txBody>
          <a:bodyPr wrap="none" rtlCol="0">
            <a:spAutoFit/>
          </a:bodyPr>
          <a:lstStyle/>
          <a:p>
            <a:r>
              <a:rPr lang="en-US" sz="3200" b="1" dirty="0" smtClean="0"/>
              <a:t>An analytic example: spike-waves </a:t>
            </a:r>
          </a:p>
          <a:p>
            <a:r>
              <a:rPr lang="en-US" sz="3200" b="1" dirty="0" smtClean="0"/>
              <a:t>          At normal incidence</a:t>
            </a:r>
            <a:endParaRPr lang="en-US" sz="3200" b="1" dirty="0"/>
          </a:p>
        </p:txBody>
      </p:sp>
      <p:pic>
        <p:nvPicPr>
          <p:cNvPr id="40" name="Picture 39"/>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7315200" y="4774715"/>
            <a:ext cx="1722352" cy="358824"/>
          </a:xfrm>
          <a:prstGeom prst="rect">
            <a:avLst/>
          </a:prstGeom>
        </p:spPr>
      </p:pic>
      <p:sp>
        <p:nvSpPr>
          <p:cNvPr id="2" name="Slide Number Placeholder 1"/>
          <p:cNvSpPr>
            <a:spLocks noGrp="1"/>
          </p:cNvSpPr>
          <p:nvPr>
            <p:ph type="sldNum" sz="quarter" idx="12"/>
          </p:nvPr>
        </p:nvSpPr>
        <p:spPr>
          <a:xfrm>
            <a:off x="4191000" y="4812507"/>
            <a:ext cx="762000" cy="273844"/>
          </a:xfrm>
        </p:spPr>
        <p:txBody>
          <a:bodyPr/>
          <a:lstStyle/>
          <a:p>
            <a:pPr algn="ctr"/>
            <a:fld id="{8F82E0A0-C266-4798-8C8F-B9F91E9DA37E}" type="slidenum">
              <a:rPr lang="en-US" sz="1400" b="1" smtClean="0">
                <a:solidFill>
                  <a:srgbClr val="FFFFFF"/>
                </a:solidFill>
              </a:rPr>
              <a:pPr algn="ctr"/>
              <a:t>9</a:t>
            </a:fld>
            <a:endParaRPr lang="en-US" sz="1400" b="1" dirty="0">
              <a:solidFill>
                <a:srgbClr val="FFFFFF"/>
              </a:solidFill>
            </a:endParaRPr>
          </a:p>
        </p:txBody>
      </p:sp>
    </p:spTree>
    <p:extLst>
      <p:ext uri="{BB962C8B-B14F-4D97-AF65-F5344CB8AC3E}">
        <p14:creationId xmlns:p14="http://schemas.microsoft.com/office/powerpoint/2010/main" val="388000066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lnDef>
      <a:spPr>
        <a:ln>
          <a:solidFill>
            <a:schemeClr val="bg1"/>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0</TotalTime>
  <Words>2796</Words>
  <Application>Microsoft Office PowerPoint</Application>
  <PresentationFormat>On-screen Show (16:9)</PresentationFormat>
  <Paragraphs>365</Paragraphs>
  <Slides>29</Slides>
  <Notes>2</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Apex</vt:lpstr>
      <vt:lpstr>ELIMINATING FIRST-ORDER INTERNAL MULTIPLES WITH DOWNWARD REFLECTION AT THE SHALLOWEST INTERFACE: Theory and initial examples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2013-06-06T15:50:54Z</dcterms:created>
  <dcterms:modified xsi:type="dcterms:W3CDTF">2013-10-09T18:32:51Z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1033</vt:i4>
  </property>
  <property fmtid="{D5CDD505-2E9C-101B-9397-08002B2CF9AE}" pid="3" name="_Version">
    <vt:lpwstr>12.0.4518</vt:lpwstr>
  </property>
</Properties>
</file>